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3" r:id="rId2"/>
    <p:sldId id="274" r:id="rId3"/>
    <p:sldId id="294" r:id="rId4"/>
    <p:sldId id="260" r:id="rId5"/>
    <p:sldId id="261" r:id="rId6"/>
    <p:sldId id="262" r:id="rId7"/>
    <p:sldId id="263" r:id="rId8"/>
    <p:sldId id="275" r:id="rId9"/>
    <p:sldId id="273" r:id="rId10"/>
    <p:sldId id="266" r:id="rId11"/>
    <p:sldId id="276" r:id="rId12"/>
    <p:sldId id="267" r:id="rId13"/>
    <p:sldId id="277" r:id="rId14"/>
    <p:sldId id="279" r:id="rId15"/>
    <p:sldId id="278" r:id="rId16"/>
    <p:sldId id="281" r:id="rId17"/>
    <p:sldId id="280" r:id="rId18"/>
    <p:sldId id="298" r:id="rId19"/>
    <p:sldId id="297" r:id="rId20"/>
    <p:sldId id="256" r:id="rId21"/>
    <p:sldId id="299" r:id="rId22"/>
    <p:sldId id="282" r:id="rId23"/>
    <p:sldId id="269" r:id="rId24"/>
    <p:sldId id="270" r:id="rId25"/>
    <p:sldId id="29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5" r:id="rId34"/>
    <p:sldId id="291" r:id="rId35"/>
    <p:sldId id="290" r:id="rId36"/>
    <p:sldId id="296" r:id="rId3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52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7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BA09C4-C72A-DF02-D6ED-1EF5D3B2DDB4}"/>
              </a:ext>
            </a:extLst>
          </p:cNvPr>
          <p:cNvSpPr txBox="1"/>
          <p:nvPr/>
        </p:nvSpPr>
        <p:spPr>
          <a:xfrm>
            <a:off x="619628" y="762933"/>
            <a:ext cx="79528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Deploying a Containerized Static Website on AWS ECS with CI/CD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69DC8-0294-BF81-0122-255541E604C6}"/>
              </a:ext>
            </a:extLst>
          </p:cNvPr>
          <p:cNvSpPr txBox="1"/>
          <p:nvPr/>
        </p:nvSpPr>
        <p:spPr>
          <a:xfrm>
            <a:off x="619628" y="2542260"/>
            <a:ext cx="821155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project involves deploying a static website for the Oshawa Public Library using a fully containerized and cloud-native architecture.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goal was to implement a scalable, secure, and automated hosting solution leveraging core AWS services such as ECS </a:t>
            </a:r>
            <a:r>
              <a:rPr lang="en-US" sz="2000" dirty="0" err="1"/>
              <a:t>Fargate</a:t>
            </a:r>
            <a:r>
              <a:rPr lang="en-US" sz="2000" dirty="0"/>
              <a:t>, ECR, VPC, and GitHub Actions for CI/CD.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deployment follows a professional infrastructure setup, ensuring future readiness for backend integration and minimizing operational overhead through automation.</a:t>
            </a:r>
          </a:p>
          <a:p>
            <a:endParaRPr lang="en-IN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562FD4-CFDC-D3B2-9C5D-C0729CC94D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716" y="914400"/>
            <a:ext cx="5594684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5EC94-BF9C-4DE5-67B7-AB873350C7DA}"/>
              </a:ext>
            </a:extLst>
          </p:cNvPr>
          <p:cNvSpPr txBox="1"/>
          <p:nvPr/>
        </p:nvSpPr>
        <p:spPr>
          <a:xfrm>
            <a:off x="920418" y="5974957"/>
            <a:ext cx="467426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Presented by : </a:t>
            </a:r>
            <a:r>
              <a:rPr lang="en-US" sz="2000" b="1" dirty="0"/>
              <a:t>Group 1</a:t>
            </a:r>
            <a:br>
              <a:rPr lang="en-US" sz="2000" dirty="0"/>
            </a:br>
            <a:br>
              <a:rPr lang="en-US" sz="2000" dirty="0"/>
            </a:br>
            <a:r>
              <a:rPr lang="en-US" dirty="0"/>
              <a:t>Anju (100959389)</a:t>
            </a:r>
            <a:endParaRPr lang="en-IN" dirty="0"/>
          </a:p>
          <a:p>
            <a:pPr lvl="0"/>
            <a:r>
              <a:rPr lang="en-US" dirty="0"/>
              <a:t>Muskaan Fatima (101005853)</a:t>
            </a:r>
            <a:endParaRPr lang="en-IN" dirty="0"/>
          </a:p>
          <a:p>
            <a:pPr lvl="0"/>
            <a:r>
              <a:rPr lang="en-US" dirty="0"/>
              <a:t>Hushang Fikrat Muhibullah (101012042)</a:t>
            </a:r>
            <a:endParaRPr lang="en-IN" dirty="0"/>
          </a:p>
          <a:p>
            <a:r>
              <a:rPr lang="en-US" dirty="0"/>
              <a:t>Mohammad Kaif (101001476)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2898B-3F8D-7DCC-67EA-792A141F1B7A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47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29300" y="510470"/>
            <a:ext cx="4077936" cy="708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Subnet Design</a:t>
            </a:r>
            <a:endParaRPr lang="en-US" sz="44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0627D-E600-15F2-D3CD-EE4483B996AA}"/>
              </a:ext>
            </a:extLst>
          </p:cNvPr>
          <p:cNvSpPr txBox="1"/>
          <p:nvPr/>
        </p:nvSpPr>
        <p:spPr>
          <a:xfrm>
            <a:off x="1022786" y="1772003"/>
            <a:ext cx="13017466" cy="5293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The VPC is divided into </a:t>
            </a:r>
            <a:r>
              <a:rPr lang="en-US" altLang="en-US" sz="2000" b="1" dirty="0">
                <a:latin typeface="Arial" panose="020B0604020202020204" pitchFamily="34" charset="0"/>
              </a:rPr>
              <a:t>4 subnets</a:t>
            </a:r>
            <a:r>
              <a:rPr lang="en-US" altLang="en-US" sz="2000" dirty="0">
                <a:latin typeface="Arial" panose="020B0604020202020204" pitchFamily="34" charset="0"/>
              </a:rPr>
              <a:t> across two Availability Zones (</a:t>
            </a:r>
            <a:r>
              <a:rPr lang="en-US" altLang="en-US" sz="2000" b="1" dirty="0">
                <a:latin typeface="Arial" panose="020B0604020202020204" pitchFamily="34" charset="0"/>
              </a:rPr>
              <a:t>us-east-1a</a:t>
            </a:r>
            <a:r>
              <a:rPr lang="en-US" altLang="en-US" sz="2000" dirty="0">
                <a:latin typeface="Arial" panose="020B0604020202020204" pitchFamily="34" charset="0"/>
              </a:rPr>
              <a:t> and </a:t>
            </a:r>
            <a:r>
              <a:rPr lang="en-US" altLang="en-US" sz="2000" b="1" dirty="0">
                <a:latin typeface="Arial" panose="020B0604020202020204" pitchFamily="34" charset="0"/>
              </a:rPr>
              <a:t>us-east-1b</a:t>
            </a:r>
            <a:r>
              <a:rPr lang="en-US" altLang="en-US" sz="2000" dirty="0">
                <a:latin typeface="Arial" panose="020B0604020202020204" pitchFamily="34" charset="0"/>
              </a:rPr>
              <a:t>) for </a:t>
            </a:r>
            <a:r>
              <a:rPr lang="en-US" altLang="en-US" sz="2000" b="1" dirty="0">
                <a:latin typeface="Arial" panose="020B0604020202020204" pitchFamily="34" charset="0"/>
              </a:rPr>
              <a:t>high availability</a:t>
            </a:r>
            <a:r>
              <a:rPr lang="en-US" altLang="en-US" sz="2000" dirty="0">
                <a:latin typeface="Arial" panose="020B0604020202020204" pitchFamily="34" charset="0"/>
              </a:rPr>
              <a:t> and </a:t>
            </a:r>
            <a:r>
              <a:rPr lang="en-US" altLang="en-US" sz="2000" b="1" dirty="0">
                <a:latin typeface="Arial" panose="020B0604020202020204" pitchFamily="34" charset="0"/>
              </a:rPr>
              <a:t>fault tolerance</a:t>
            </a:r>
            <a:r>
              <a:rPr lang="en-US" altLang="en-US" sz="20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Public Subnets: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 Unicode MS"/>
              </a:rPr>
              <a:t>10.0.1.0/24</a:t>
            </a:r>
            <a:r>
              <a:rPr lang="en-US" altLang="en-US" sz="2000" dirty="0"/>
              <a:t> (us-east-1a)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 Unicode MS"/>
              </a:rPr>
              <a:t>10.0.2.0/24</a:t>
            </a:r>
            <a:r>
              <a:rPr lang="en-US" altLang="en-US" sz="2000" dirty="0"/>
              <a:t> (us-east-1b)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Used for hosting internet-facing services like ECS frontend tasks.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Private Subnets: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 Unicode MS"/>
              </a:rPr>
              <a:t>10.0.3.0/24</a:t>
            </a:r>
            <a:r>
              <a:rPr lang="en-US" altLang="en-US" sz="2000" dirty="0"/>
              <a:t> (us-east-1a)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 Unicode MS"/>
              </a:rPr>
              <a:t>10.0.4.0/24</a:t>
            </a:r>
            <a:r>
              <a:rPr lang="en-US" altLang="en-US" sz="2000" dirty="0"/>
              <a:t> (us-east-1b)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Reserved for backend services and </a:t>
            </a:r>
            <a:r>
              <a:rPr lang="en-US" altLang="en-US" sz="2000" b="1" dirty="0">
                <a:latin typeface="Arial" panose="020B0604020202020204" pitchFamily="34" charset="0"/>
              </a:rPr>
              <a:t>future RDS database</a:t>
            </a:r>
            <a:r>
              <a:rPr lang="en-US" altLang="en-US" sz="2000" dirty="0">
                <a:latin typeface="Arial" panose="020B0604020202020204" pitchFamily="34" charset="0"/>
              </a:rPr>
              <a:t>, isolated from direct internet access.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Key Point: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By distributing public and private subnets across two Availability Zones, the architecture ensures </a:t>
            </a:r>
            <a:r>
              <a:rPr lang="en-US" altLang="en-US" sz="2000" b="1" dirty="0">
                <a:latin typeface="Arial" panose="020B0604020202020204" pitchFamily="34" charset="0"/>
              </a:rPr>
              <a:t>resilience</a:t>
            </a:r>
            <a:r>
              <a:rPr lang="en-US" altLang="en-US" sz="2000" dirty="0">
                <a:latin typeface="Arial" panose="020B0604020202020204" pitchFamily="34" charset="0"/>
              </a:rPr>
              <a:t>, </a:t>
            </a:r>
            <a:r>
              <a:rPr lang="en-US" altLang="en-US" sz="2000" b="1" dirty="0">
                <a:latin typeface="Arial" panose="020B0604020202020204" pitchFamily="34" charset="0"/>
              </a:rPr>
              <a:t>load balancing capability</a:t>
            </a:r>
            <a:r>
              <a:rPr lang="en-US" altLang="en-US" sz="2000" dirty="0">
                <a:latin typeface="Arial" panose="020B0604020202020204" pitchFamily="34" charset="0"/>
              </a:rPr>
              <a:t>, and </a:t>
            </a:r>
            <a:r>
              <a:rPr lang="en-US" altLang="en-US" sz="2000" b="1" dirty="0">
                <a:latin typeface="Arial" panose="020B0604020202020204" pitchFamily="34" charset="0"/>
              </a:rPr>
              <a:t>secure separation</a:t>
            </a:r>
            <a:r>
              <a:rPr lang="en-US" altLang="en-US" sz="2000" dirty="0">
                <a:latin typeface="Arial" panose="020B0604020202020204" pitchFamily="34" charset="0"/>
              </a:rPr>
              <a:t> of components.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A5BB0-8BFE-C715-F2DE-80891C5AD87F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CC9B15-8319-3D08-F6DD-DCAFD2912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78" y="1310946"/>
            <a:ext cx="12201444" cy="6056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148D3-B005-B34B-0529-8C3207B58FA1}"/>
              </a:ext>
            </a:extLst>
          </p:cNvPr>
          <p:cNvSpPr txBox="1"/>
          <p:nvPr/>
        </p:nvSpPr>
        <p:spPr>
          <a:xfrm>
            <a:off x="5806440" y="346033"/>
            <a:ext cx="2194560" cy="779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Subnet 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B3867-33F8-3CED-221D-516F34A16168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58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61793" y="469683"/>
            <a:ext cx="12306814" cy="789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Internet Gateway &amp; NAT Gateway Configuration</a:t>
            </a:r>
            <a:endParaRPr lang="en-US" sz="44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40F78-0A6A-2DDC-8E88-6E3B645088B8}"/>
              </a:ext>
            </a:extLst>
          </p:cNvPr>
          <p:cNvSpPr txBox="1"/>
          <p:nvPr/>
        </p:nvSpPr>
        <p:spPr>
          <a:xfrm>
            <a:off x="534673" y="1867659"/>
            <a:ext cx="13794058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1. Internet Gateway (IGW)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Purpose:</a:t>
            </a:r>
            <a:r>
              <a:rPr lang="en-US" altLang="en-US" sz="2000" dirty="0">
                <a:latin typeface="Arial" panose="020B0604020202020204" pitchFamily="34" charset="0"/>
              </a:rPr>
              <a:t> Enables public subnets to communicate with the internet, handling inbound and outbound traffic.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Name: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 Unicode MS"/>
              </a:rPr>
              <a:t>opl-vpc-igw</a:t>
            </a:r>
            <a:endParaRPr lang="en-US" altLang="en-US" sz="2000" dirty="0"/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State:</a:t>
            </a:r>
            <a:r>
              <a:rPr lang="en-US" altLang="en-US" sz="2000" dirty="0">
                <a:latin typeface="Arial" panose="020B0604020202020204" pitchFamily="34" charset="0"/>
              </a:rPr>
              <a:t> Attached to our VPC </a:t>
            </a:r>
            <a:r>
              <a:rPr lang="en-US" altLang="en-US" sz="2000" dirty="0">
                <a:latin typeface="Arial Unicode MS"/>
              </a:rPr>
              <a:t>vpc-03c3e7e2fd129bed2</a:t>
            </a:r>
            <a:endParaRPr lang="en-US" altLang="en-US" sz="2000" dirty="0"/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Use Case:</a:t>
            </a:r>
            <a:r>
              <a:rPr lang="en-US" altLang="en-US" sz="2000" dirty="0">
                <a:latin typeface="Arial" panose="020B0604020202020204" pitchFamily="34" charset="0"/>
              </a:rPr>
              <a:t> Public-facing services like ECS frontend tasks.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2. NAT Gateway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Purpose:</a:t>
            </a:r>
            <a:r>
              <a:rPr lang="en-US" altLang="en-US" sz="2000" dirty="0">
                <a:latin typeface="Arial" panose="020B0604020202020204" pitchFamily="34" charset="0"/>
              </a:rPr>
              <a:t> Allows instances in private subnets to access the internet </a:t>
            </a:r>
            <a:r>
              <a:rPr lang="en-US" altLang="en-US" sz="2000" b="1" dirty="0">
                <a:latin typeface="Arial" panose="020B0604020202020204" pitchFamily="34" charset="0"/>
              </a:rPr>
              <a:t>without exposing them</a:t>
            </a:r>
            <a:r>
              <a:rPr lang="en-US" altLang="en-US" sz="2000" dirty="0">
                <a:latin typeface="Arial" panose="020B0604020202020204" pitchFamily="34" charset="0"/>
              </a:rPr>
              <a:t> to inbound traffic.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Name: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 Unicode MS"/>
              </a:rPr>
              <a:t>opl</a:t>
            </a:r>
            <a:r>
              <a:rPr lang="en-US" altLang="en-US" sz="2000" dirty="0">
                <a:latin typeface="Arial Unicode MS"/>
              </a:rPr>
              <a:t>-</a:t>
            </a:r>
            <a:r>
              <a:rPr lang="en-US" altLang="en-US" sz="2000" dirty="0" err="1">
                <a:latin typeface="Arial Unicode MS"/>
              </a:rPr>
              <a:t>nat</a:t>
            </a:r>
            <a:r>
              <a:rPr lang="en-US" altLang="en-US" sz="2000" dirty="0">
                <a:latin typeface="Arial Unicode MS"/>
              </a:rPr>
              <a:t>-gateway</a:t>
            </a:r>
            <a:endParaRPr lang="en-US" altLang="en-US" sz="2000" dirty="0"/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Public IP: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 Unicode MS"/>
              </a:rPr>
              <a:t>18.214.206.231</a:t>
            </a:r>
            <a:endParaRPr lang="en-US" altLang="en-US" sz="2000" dirty="0"/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Subnet Location:</a:t>
            </a:r>
            <a:r>
              <a:rPr lang="en-US" altLang="en-US" sz="2000" dirty="0">
                <a:latin typeface="Arial" panose="020B0604020202020204" pitchFamily="34" charset="0"/>
              </a:rPr>
              <a:t> Public subnet </a:t>
            </a:r>
            <a:r>
              <a:rPr lang="en-US" altLang="en-US" sz="2000" dirty="0">
                <a:latin typeface="Arial Unicode MS"/>
              </a:rPr>
              <a:t>10.0.1.0/24</a:t>
            </a:r>
            <a:r>
              <a:rPr lang="en-US" altLang="en-US" sz="2000" dirty="0"/>
              <a:t> (us-east-1a)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Use Case:</a:t>
            </a:r>
            <a:r>
              <a:rPr lang="en-US" altLang="en-US" sz="2000" dirty="0">
                <a:latin typeface="Arial" panose="020B0604020202020204" pitchFamily="34" charset="0"/>
              </a:rPr>
              <a:t> Backend services and future RDS for updates &amp; dependencies.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Key Point:</a:t>
            </a:r>
            <a:br>
              <a:rPr lang="en-US" altLang="en-US" sz="2000" b="1" dirty="0">
                <a:latin typeface="Arial" panose="020B0604020202020204" pitchFamily="34" charset="0"/>
              </a:rPr>
            </a:b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The </a:t>
            </a:r>
            <a:r>
              <a:rPr lang="en-US" altLang="en-US" sz="2000" b="1" dirty="0">
                <a:latin typeface="Arial" panose="020B0604020202020204" pitchFamily="34" charset="0"/>
              </a:rPr>
              <a:t>IGW</a:t>
            </a:r>
            <a:r>
              <a:rPr lang="en-US" altLang="en-US" sz="2000" dirty="0">
                <a:latin typeface="Arial" panose="020B0604020202020204" pitchFamily="34" charset="0"/>
              </a:rPr>
              <a:t> connects public resources to the internet, while the </a:t>
            </a:r>
            <a:r>
              <a:rPr lang="en-US" altLang="en-US" sz="2000" b="1" dirty="0">
                <a:latin typeface="Arial" panose="020B0604020202020204" pitchFamily="34" charset="0"/>
              </a:rPr>
              <a:t>NAT Gateway</a:t>
            </a:r>
            <a:r>
              <a:rPr lang="en-US" altLang="en-US" sz="2000" dirty="0">
                <a:latin typeface="Arial" panose="020B0604020202020204" pitchFamily="34" charset="0"/>
              </a:rPr>
              <a:t> securely routes outbound traffic from private resources — together ensuring a </a:t>
            </a:r>
            <a:r>
              <a:rPr lang="en-US" altLang="en-US" sz="2000" b="1" dirty="0">
                <a:latin typeface="Arial" panose="020B0604020202020204" pitchFamily="34" charset="0"/>
              </a:rPr>
              <a:t>secure and functional hybrid network setup</a:t>
            </a:r>
            <a:r>
              <a:rPr lang="en-US" altLang="en-US" sz="20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48B0C-E05C-E7BD-5FEE-D312CB1833A2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4CC233-35CF-5C49-7992-59190A9D8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5" y="966166"/>
            <a:ext cx="8945912" cy="4437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60EBD0D-7E1C-C53E-8041-0F754BACC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601" y="3185042"/>
            <a:ext cx="10304799" cy="4966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E1932-45EC-6ECF-0882-A28C2566C9AA}"/>
              </a:ext>
            </a:extLst>
          </p:cNvPr>
          <p:cNvSpPr txBox="1"/>
          <p:nvPr/>
        </p:nvSpPr>
        <p:spPr>
          <a:xfrm>
            <a:off x="3111191" y="186273"/>
            <a:ext cx="9891132" cy="779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Internet Gateway &amp; NAT Gateway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7697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DAA8B-757E-1FA6-038E-3A89A0FB5540}"/>
              </a:ext>
            </a:extLst>
          </p:cNvPr>
          <p:cNvSpPr txBox="1"/>
          <p:nvPr/>
        </p:nvSpPr>
        <p:spPr>
          <a:xfrm>
            <a:off x="535259" y="1460809"/>
            <a:ext cx="13716000" cy="624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1. Public Route Table</a:t>
            </a:r>
            <a:br>
              <a:rPr lang="en-US" altLang="en-US" sz="2000" b="1" dirty="0">
                <a:latin typeface="Arial" panose="020B0604020202020204" pitchFamily="34" charset="0"/>
              </a:rPr>
            </a:b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Name/ID: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 Unicode MS"/>
              </a:rPr>
              <a:t>rtb-0e6b3d5658846ae4e</a:t>
            </a:r>
            <a:endParaRPr lang="en-US" altLang="en-US" sz="20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Associated Subnets:</a:t>
            </a:r>
            <a:r>
              <a:rPr lang="en-US" altLang="en-US" sz="2000" dirty="0">
                <a:latin typeface="Arial" panose="020B0604020202020204" pitchFamily="34" charset="0"/>
              </a:rPr>
              <a:t> 2 Public Subnets (</a:t>
            </a:r>
            <a:r>
              <a:rPr lang="en-US" altLang="en-US" sz="2000" dirty="0">
                <a:latin typeface="Arial Unicode MS"/>
              </a:rPr>
              <a:t>10.0.1.0/24</a:t>
            </a:r>
            <a:r>
              <a:rPr lang="en-US" altLang="en-US" sz="2000" dirty="0"/>
              <a:t>, </a:t>
            </a:r>
            <a:r>
              <a:rPr lang="en-US" altLang="en-US" sz="2000" dirty="0">
                <a:latin typeface="Arial Unicode MS"/>
              </a:rPr>
              <a:t>10.0.2.0/24</a:t>
            </a:r>
            <a:r>
              <a:rPr lang="en-US" altLang="en-US" sz="2000" dirty="0"/>
              <a:t>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Routes: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 Unicode MS"/>
              </a:rPr>
              <a:t>0.0.0.0/0</a:t>
            </a:r>
            <a:r>
              <a:rPr lang="en-US" altLang="en-US" sz="2000" dirty="0"/>
              <a:t> → </a:t>
            </a:r>
            <a:r>
              <a:rPr lang="en-US" altLang="en-US" sz="2000" b="1" dirty="0">
                <a:latin typeface="Arial" panose="020B0604020202020204" pitchFamily="34" charset="0"/>
              </a:rPr>
              <a:t>Internet Gateway</a:t>
            </a:r>
            <a:r>
              <a:rPr lang="en-US" altLang="en-US" sz="2000" dirty="0">
                <a:latin typeface="Arial" panose="020B0604020202020204" pitchFamily="34" charset="0"/>
              </a:rPr>
              <a:t> (</a:t>
            </a:r>
            <a:r>
              <a:rPr lang="en-US" altLang="en-US" sz="2000" dirty="0">
                <a:latin typeface="Arial Unicode MS"/>
              </a:rPr>
              <a:t>igw-05bcd84e7cc3780f8</a:t>
            </a:r>
            <a:r>
              <a:rPr lang="en-US" altLang="en-US" sz="2000" dirty="0"/>
              <a:t>) – allows internet access.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 Unicode MS"/>
              </a:rPr>
              <a:t>10.0.0.0/16</a:t>
            </a:r>
            <a:r>
              <a:rPr lang="en-US" altLang="en-US" sz="2000" dirty="0"/>
              <a:t> → local – internal VPC communication.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2. Private Route Table</a:t>
            </a:r>
            <a:br>
              <a:rPr lang="en-US" altLang="en-US" sz="2000" b="1" dirty="0">
                <a:latin typeface="Arial" panose="020B0604020202020204" pitchFamily="34" charset="0"/>
              </a:rPr>
            </a:b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Name/ID: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 Unicode MS"/>
              </a:rPr>
              <a:t>rtb-04dab8ea074016293</a:t>
            </a:r>
            <a:endParaRPr lang="en-US" altLang="en-US" sz="20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Associated Subnets:</a:t>
            </a:r>
            <a:r>
              <a:rPr lang="en-US" altLang="en-US" sz="2000" dirty="0">
                <a:latin typeface="Arial" panose="020B0604020202020204" pitchFamily="34" charset="0"/>
              </a:rPr>
              <a:t> 2 Private Subnets (</a:t>
            </a:r>
            <a:r>
              <a:rPr lang="en-US" altLang="en-US" sz="2000" dirty="0">
                <a:latin typeface="Arial Unicode MS"/>
              </a:rPr>
              <a:t>10.0.3.0/24</a:t>
            </a:r>
            <a:r>
              <a:rPr lang="en-US" altLang="en-US" sz="2000" dirty="0"/>
              <a:t>, </a:t>
            </a:r>
            <a:r>
              <a:rPr lang="en-US" altLang="en-US" sz="2000" dirty="0">
                <a:latin typeface="Arial Unicode MS"/>
              </a:rPr>
              <a:t>10.0.4.0/24</a:t>
            </a:r>
            <a:r>
              <a:rPr lang="en-US" altLang="en-US" sz="2000" dirty="0"/>
              <a:t>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Routes: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 Unicode MS"/>
              </a:rPr>
              <a:t>0.0.0.0/0</a:t>
            </a:r>
            <a:r>
              <a:rPr lang="en-US" altLang="en-US" sz="2000" dirty="0"/>
              <a:t> → </a:t>
            </a:r>
            <a:r>
              <a:rPr lang="en-US" altLang="en-US" sz="2000" b="1" dirty="0">
                <a:latin typeface="Arial" panose="020B0604020202020204" pitchFamily="34" charset="0"/>
              </a:rPr>
              <a:t>NAT Gateway</a:t>
            </a:r>
            <a:r>
              <a:rPr lang="en-US" altLang="en-US" sz="2000" dirty="0">
                <a:latin typeface="Arial" panose="020B0604020202020204" pitchFamily="34" charset="0"/>
              </a:rPr>
              <a:t> (</a:t>
            </a:r>
            <a:r>
              <a:rPr lang="en-US" altLang="en-US" sz="2000" dirty="0">
                <a:latin typeface="Arial Unicode MS"/>
              </a:rPr>
              <a:t>nat-0ade9592006b855ca</a:t>
            </a:r>
            <a:r>
              <a:rPr lang="en-US" altLang="en-US" sz="2000" dirty="0"/>
              <a:t>) – outbound internet via NAT.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 Unicode MS"/>
              </a:rPr>
              <a:t>10.0.0.0/16</a:t>
            </a:r>
            <a:r>
              <a:rPr lang="en-US" altLang="en-US" sz="2000" dirty="0"/>
              <a:t> → local – internal VPC communication.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Key Point:</a:t>
            </a:r>
            <a:br>
              <a:rPr lang="en-US" altLang="en-US" sz="2000" b="1" dirty="0">
                <a:latin typeface="Arial" panose="020B0604020202020204" pitchFamily="34" charset="0"/>
              </a:rPr>
            </a:b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The </a:t>
            </a:r>
            <a:r>
              <a:rPr lang="en-US" altLang="en-US" sz="2000" b="1" dirty="0">
                <a:latin typeface="Arial" panose="020B0604020202020204" pitchFamily="34" charset="0"/>
              </a:rPr>
              <a:t>Public Route Table</a:t>
            </a:r>
            <a:r>
              <a:rPr lang="en-US" altLang="en-US" sz="2000" dirty="0">
                <a:latin typeface="Arial" panose="020B0604020202020204" pitchFamily="34" charset="0"/>
              </a:rPr>
              <a:t> enables internet-facing services, while the </a:t>
            </a:r>
            <a:r>
              <a:rPr lang="en-US" altLang="en-US" sz="2000" b="1" dirty="0">
                <a:latin typeface="Arial" panose="020B0604020202020204" pitchFamily="34" charset="0"/>
              </a:rPr>
              <a:t>Private Route Table</a:t>
            </a:r>
            <a:r>
              <a:rPr lang="en-US" altLang="en-US" sz="2000" dirty="0">
                <a:latin typeface="Arial" panose="020B0604020202020204" pitchFamily="34" charset="0"/>
              </a:rPr>
              <a:t> allows secure outbound connectivity from private resources without exposing them directly to the internet.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7DCAA-064C-EAC0-57F6-8D86648CE99E}"/>
              </a:ext>
            </a:extLst>
          </p:cNvPr>
          <p:cNvSpPr txBox="1"/>
          <p:nvPr/>
        </p:nvSpPr>
        <p:spPr>
          <a:xfrm>
            <a:off x="4114800" y="342460"/>
            <a:ext cx="64008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Route Table Configuration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EA92C-D787-FCCB-04AE-FAD0AEE8E527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960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36EA45-BBFB-CE27-71E1-9D8E588C6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34" y="1231900"/>
            <a:ext cx="7469139" cy="3373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63942-00A9-0764-B946-58B43D997D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059881"/>
            <a:ext cx="8229600" cy="4080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0F9DEA-46A3-E93E-7DD1-C8DE9E6CFF9F}"/>
              </a:ext>
            </a:extLst>
          </p:cNvPr>
          <p:cNvSpPr txBox="1"/>
          <p:nvPr/>
        </p:nvSpPr>
        <p:spPr>
          <a:xfrm>
            <a:off x="769434" y="384720"/>
            <a:ext cx="538170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Route Tables</a:t>
            </a:r>
          </a:p>
        </p:txBody>
      </p:sp>
    </p:spTree>
    <p:extLst>
      <p:ext uri="{BB962C8B-B14F-4D97-AF65-F5344CB8AC3E}">
        <p14:creationId xmlns:p14="http://schemas.microsoft.com/office/powerpoint/2010/main" val="336734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671F78-C1AA-BA70-093E-81405B077D53}"/>
              </a:ext>
            </a:extLst>
          </p:cNvPr>
          <p:cNvSpPr txBox="1"/>
          <p:nvPr/>
        </p:nvSpPr>
        <p:spPr>
          <a:xfrm>
            <a:off x="1418993" y="1605586"/>
            <a:ext cx="12182707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1. Frontend Security Group</a:t>
            </a:r>
            <a:r>
              <a:rPr lang="en-US" altLang="en-US" dirty="0">
                <a:latin typeface="Arial" panose="020B0604020202020204" pitchFamily="34" charset="0"/>
              </a:rPr>
              <a:t> (</a:t>
            </a:r>
            <a:r>
              <a:rPr lang="en-US" altLang="en-US" dirty="0">
                <a:latin typeface="Arial Unicode MS"/>
              </a:rPr>
              <a:t>frontend-sg</a:t>
            </a:r>
            <a:r>
              <a:rPr lang="en-US" altLang="en-US" dirty="0"/>
              <a:t>)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Purpose:</a:t>
            </a:r>
            <a:r>
              <a:rPr lang="en-US" altLang="en-US" dirty="0">
                <a:latin typeface="Arial" panose="020B0604020202020204" pitchFamily="34" charset="0"/>
              </a:rPr>
              <a:t> Allows public HTTP access to the ECS frontend service.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Inbound Rule: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Type: HTTP (TCP, Port 80)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Source: </a:t>
            </a:r>
            <a:r>
              <a:rPr lang="en-US" altLang="en-US" dirty="0">
                <a:latin typeface="Arial Unicode MS"/>
              </a:rPr>
              <a:t>0.0.0.0/0</a:t>
            </a:r>
            <a:r>
              <a:rPr lang="en-US" altLang="en-US" dirty="0"/>
              <a:t> (open to the internet)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Outbound Rule:</a:t>
            </a:r>
            <a:r>
              <a:rPr lang="en-US" altLang="en-US" dirty="0">
                <a:latin typeface="Arial" panose="020B0604020202020204" pitchFamily="34" charset="0"/>
              </a:rPr>
              <a:t> Allows all outbound traffic (default).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Use Case:</a:t>
            </a:r>
            <a:r>
              <a:rPr lang="en-US" altLang="en-US" dirty="0">
                <a:latin typeface="Arial" panose="020B0604020202020204" pitchFamily="34" charset="0"/>
              </a:rPr>
              <a:t> Ensures users can access the frontend application via a web browser.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2. Backend &amp; Database Security Groups (Future Expansion)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Purpose:</a:t>
            </a:r>
            <a:r>
              <a:rPr lang="en-US" altLang="en-US" dirty="0">
                <a:latin typeface="Arial" panose="020B0604020202020204" pitchFamily="34" charset="0"/>
              </a:rPr>
              <a:t> Secure private services like backend APIs and databases.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Rules (planned):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Allow traffic </a:t>
            </a:r>
            <a:r>
              <a:rPr lang="en-US" altLang="en-US" b="1" dirty="0">
                <a:latin typeface="Arial" panose="020B0604020202020204" pitchFamily="34" charset="0"/>
              </a:rPr>
              <a:t>only</a:t>
            </a:r>
            <a:r>
              <a:rPr lang="en-US" altLang="en-US" dirty="0">
                <a:latin typeface="Arial" panose="020B0604020202020204" pitchFamily="34" charset="0"/>
              </a:rPr>
              <a:t> from specific internal sources (e.g., frontend SG).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Block </a:t>
            </a:r>
            <a:r>
              <a:rPr lang="en-US" altLang="en-US" b="1" dirty="0">
                <a:latin typeface="Arial" panose="020B0604020202020204" pitchFamily="34" charset="0"/>
              </a:rPr>
              <a:t>all</a:t>
            </a:r>
            <a:r>
              <a:rPr lang="en-US" altLang="en-US" dirty="0">
                <a:latin typeface="Arial" panose="020B0604020202020204" pitchFamily="34" charset="0"/>
              </a:rPr>
              <a:t> direct public access.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Use Case:</a:t>
            </a:r>
            <a:r>
              <a:rPr lang="en-US" altLang="en-US" dirty="0">
                <a:latin typeface="Arial" panose="020B0604020202020204" pitchFamily="34" charset="0"/>
              </a:rPr>
              <a:t> Keeps sensitive services isolated, ensuring only trusted internal communication within the VPC.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Key Point:</a:t>
            </a:r>
            <a:br>
              <a:rPr lang="en-US" altLang="en-US" b="1" dirty="0">
                <a:latin typeface="Arial" panose="020B0604020202020204" pitchFamily="34" charset="0"/>
              </a:rPr>
            </a:b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Security Groups act as </a:t>
            </a:r>
            <a:r>
              <a:rPr lang="en-US" altLang="en-US" b="1" dirty="0">
                <a:latin typeface="Arial" panose="020B0604020202020204" pitchFamily="34" charset="0"/>
              </a:rPr>
              <a:t>virtual firewalls</a:t>
            </a:r>
            <a:r>
              <a:rPr lang="en-US" altLang="en-US" dirty="0">
                <a:latin typeface="Arial" panose="020B0604020202020204" pitchFamily="34" charset="0"/>
              </a:rPr>
              <a:t>, controlling both inbound and outbound traffic at the resource level. This separation between public and private layers ensures </a:t>
            </a:r>
            <a:r>
              <a:rPr lang="en-US" altLang="en-US" b="1" dirty="0">
                <a:latin typeface="Arial" panose="020B0604020202020204" pitchFamily="34" charset="0"/>
              </a:rPr>
              <a:t>least-privilege access</a:t>
            </a:r>
            <a:r>
              <a:rPr lang="en-US" altLang="en-US" dirty="0">
                <a:latin typeface="Arial" panose="020B0604020202020204" pitchFamily="34" charset="0"/>
              </a:rPr>
              <a:t> and enhances security.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B6257-B1AD-0838-BFEF-CA0F82ED959F}"/>
              </a:ext>
            </a:extLst>
          </p:cNvPr>
          <p:cNvSpPr txBox="1"/>
          <p:nvPr/>
        </p:nvSpPr>
        <p:spPr>
          <a:xfrm>
            <a:off x="3289610" y="326998"/>
            <a:ext cx="805118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Security Group Configuration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D2CA8-FFEE-23D7-9A5A-12208EC99EA4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458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54149D-F1AB-5EB3-1BBA-33C8BA09E2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35" y="1073028"/>
            <a:ext cx="12601730" cy="6083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8F7C2A-FE0E-CC3C-C23F-ECF3565FA21E}"/>
              </a:ext>
            </a:extLst>
          </p:cNvPr>
          <p:cNvSpPr txBox="1"/>
          <p:nvPr/>
        </p:nvSpPr>
        <p:spPr>
          <a:xfrm>
            <a:off x="2492298" y="203226"/>
            <a:ext cx="919975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Security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FD0A5-8556-352D-B85A-F4E7F19BA720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35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791751-6500-177F-4091-DE6703814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" y="582930"/>
            <a:ext cx="14455140" cy="7063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E0E323-5063-397E-AE44-866A9842B3C0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131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2FC303-7693-51ED-F5D8-425C000A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51474"/>
            <a:ext cx="12039600" cy="606552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B23BAE2-9103-9737-B5FC-2B7D7608C281}"/>
              </a:ext>
            </a:extLst>
          </p:cNvPr>
          <p:cNvSpPr/>
          <p:nvPr/>
        </p:nvSpPr>
        <p:spPr>
          <a:xfrm>
            <a:off x="908243" y="137402"/>
            <a:ext cx="12535140" cy="1458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	</a:t>
            </a:r>
            <a:r>
              <a:rPr lang="en-US" sz="4400" b="1" dirty="0"/>
              <a:t>4 steps of creating Repo, Building docker image,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/>
              <a:t> tag image, push image  to AWS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8D56D5-EC49-6E9D-4A73-C57622875412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55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52CF2D-0369-46E7-A3F4-235D790AE203}"/>
              </a:ext>
            </a:extLst>
          </p:cNvPr>
          <p:cNvSpPr txBox="1"/>
          <p:nvPr/>
        </p:nvSpPr>
        <p:spPr>
          <a:xfrm>
            <a:off x="977900" y="1176147"/>
            <a:ext cx="5545563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Team Roles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0CDA8-0C9B-7F94-E2D0-F7EA39A0721E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3D003-6C7F-C927-5B9B-29553ECFD077}"/>
              </a:ext>
            </a:extLst>
          </p:cNvPr>
          <p:cNvSpPr txBox="1"/>
          <p:nvPr/>
        </p:nvSpPr>
        <p:spPr>
          <a:xfrm>
            <a:off x="977900" y="2798533"/>
            <a:ext cx="6451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Anju : Architecture Diagram , Flow Chart design for All the Process.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Muskaan Fatima : Cloud Networking(VPC, Subnets, Route Tables)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Hushang Fikrat Muhibullah :  Website creation, Docker and running building image, ECR and CI/CD Pipeline.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Mohammad Kaif: ECS Cluster, ECS Task Definition </a:t>
            </a:r>
            <a:r>
              <a:rPr lang="en-US" sz="2000" dirty="0" err="1"/>
              <a:t>andECS</a:t>
            </a:r>
            <a:r>
              <a:rPr lang="en-US" sz="2000" dirty="0"/>
              <a:t> Service.</a:t>
            </a:r>
            <a:br>
              <a:rPr lang="en-US" dirty="0"/>
            </a:br>
            <a:endParaRPr lang="en-IN" sz="2000" dirty="0"/>
          </a:p>
        </p:txBody>
      </p:sp>
      <p:pic>
        <p:nvPicPr>
          <p:cNvPr id="8" name="Picture 7" descr="A group of people in circles&#10;&#10;AI-generated content may be incorrect.">
            <a:extLst>
              <a:ext uri="{FF2B5EF4-FFF2-40B4-BE49-F238E27FC236}">
                <a16:creationId xmlns:a16="http://schemas.microsoft.com/office/drawing/2014/main" id="{BB91F77B-EECF-D9D7-1626-D7CDA7EC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0" y="1271598"/>
            <a:ext cx="5545562" cy="530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3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6821" y="426051"/>
            <a:ext cx="9513451" cy="708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Installation &amp; Local Testing</a:t>
            </a:r>
            <a:endParaRPr lang="en-US" sz="445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3391C0-4659-6524-A0A2-92D254425EA5}"/>
              </a:ext>
            </a:extLst>
          </p:cNvPr>
          <p:cNvGrpSpPr/>
          <p:nvPr/>
        </p:nvGrpSpPr>
        <p:grpSpPr>
          <a:xfrm>
            <a:off x="413037" y="1416126"/>
            <a:ext cx="9421021" cy="1180355"/>
            <a:chOff x="793790" y="3278386"/>
            <a:chExt cx="9421021" cy="1180355"/>
          </a:xfrm>
        </p:grpSpPr>
        <p:sp>
          <p:nvSpPr>
            <p:cNvPr id="3" name="Text 1"/>
            <p:cNvSpPr/>
            <p:nvPr/>
          </p:nvSpPr>
          <p:spPr>
            <a:xfrm>
              <a:off x="793790" y="3278386"/>
              <a:ext cx="942102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950BC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•</a:t>
              </a: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Installed Docker on the local machine to enable containerization of the OPL web application.</a:t>
              </a:r>
              <a:endParaRPr lang="en-US" sz="20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3641289"/>
              <a:ext cx="8626936" cy="4545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950BC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•</a:t>
              </a: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Built the Docker image locally and ran it to confirm proper functionality.</a:t>
              </a:r>
              <a:endParaRPr lang="en-US" sz="20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793790" y="4004192"/>
              <a:ext cx="8350210" cy="4545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950BC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•</a:t>
              </a:r>
              <a:r>
                <a:rPr lang="en-US" sz="20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The OPL website was successfully hosted locally. </a:t>
              </a:r>
              <a:endParaRPr lang="en-US" sz="2000" dirty="0"/>
            </a:p>
          </p:txBody>
        </p:sp>
      </p:grp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B45A59-F62E-36B3-BF44-E1E488037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2" y="2813198"/>
            <a:ext cx="7004425" cy="3797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E223B8-981C-15A5-754E-F3CBDFEAEB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425" y="2813198"/>
            <a:ext cx="7625975" cy="3797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EC519-0EC9-202B-7E08-13A29EC6FC09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43BCE6-FDF3-CE47-D818-23CF2B85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1" y="874162"/>
            <a:ext cx="10172700" cy="543306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0E73BB-3FBF-5A82-F623-22922D9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74" y="3438943"/>
            <a:ext cx="9028805" cy="4790657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FEA547A-1B88-3DA0-74E7-1DE9734EE415}"/>
              </a:ext>
            </a:extLst>
          </p:cNvPr>
          <p:cNvSpPr/>
          <p:nvPr/>
        </p:nvSpPr>
        <p:spPr>
          <a:xfrm>
            <a:off x="204439" y="229730"/>
            <a:ext cx="13042821" cy="760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Push the local Docker image to AWS ECR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63679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C84F80-B540-C387-1A00-4F3080840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3" y="1270000"/>
            <a:ext cx="8836170" cy="3886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2CA2A4-587E-0487-18BC-051025DC2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05" y="3714662"/>
            <a:ext cx="9005193" cy="4423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D92D4-A74A-FD80-D4CB-E88D8B2A0885}"/>
              </a:ext>
            </a:extLst>
          </p:cNvPr>
          <p:cNvSpPr txBox="1"/>
          <p:nvPr/>
        </p:nvSpPr>
        <p:spPr>
          <a:xfrm>
            <a:off x="568713" y="263833"/>
            <a:ext cx="883617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AWS ECR – Docker Image pushed</a:t>
            </a:r>
          </a:p>
        </p:txBody>
      </p:sp>
    </p:spTree>
    <p:extLst>
      <p:ext uri="{BB962C8B-B14F-4D97-AF65-F5344CB8AC3E}">
        <p14:creationId xmlns:p14="http://schemas.microsoft.com/office/powerpoint/2010/main" val="3470047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317" y="179800"/>
            <a:ext cx="13613587" cy="1468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r>
              <a:rPr lang="en-GB" sz="4800" b="1" dirty="0"/>
              <a:t>Amazon Elastic Container Registry (ECR) – Web App Repository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6132F-5B4A-9B50-76CE-0DC1D193C3E6}"/>
              </a:ext>
            </a:extLst>
          </p:cNvPr>
          <p:cNvSpPr txBox="1"/>
          <p:nvPr/>
        </p:nvSpPr>
        <p:spPr>
          <a:xfrm>
            <a:off x="1017107" y="1489293"/>
            <a:ext cx="1232591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Purpose:</a:t>
            </a:r>
            <a:r>
              <a:rPr lang="en-US" altLang="en-US" dirty="0">
                <a:latin typeface="Arial" panose="020B0604020202020204" pitchFamily="34" charset="0"/>
              </a:rPr>
              <a:t> Amazon ECR is a fully managed Docker container registry for storing, managing, and deploying container images securely.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Repository Details: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Name: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 Unicode MS"/>
              </a:rPr>
              <a:t>my-website</a:t>
            </a:r>
            <a:endParaRPr lang="en-US" altLang="en-US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URI: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 Unicode MS"/>
              </a:rPr>
              <a:t>949848044200.dkr.ecr.us-east-1.amazonaws.com/my-website</a:t>
            </a:r>
            <a:endParaRPr lang="en-US" altLang="en-US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Encryption:</a:t>
            </a:r>
            <a:r>
              <a:rPr lang="en-US" altLang="en-US" dirty="0">
                <a:latin typeface="Arial" panose="020B0604020202020204" pitchFamily="34" charset="0"/>
              </a:rPr>
              <a:t> AES-256 (secure at rest)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Tag Immutability:</a:t>
            </a:r>
            <a:r>
              <a:rPr lang="en-US" altLang="en-US" dirty="0">
                <a:latin typeface="Arial" panose="020B0604020202020204" pitchFamily="34" charset="0"/>
              </a:rPr>
              <a:t> Enabled (prevents overwriting image tags).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Web App Deployment: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We </a:t>
            </a:r>
            <a:r>
              <a:rPr lang="en-US" altLang="en-US" b="1" dirty="0">
                <a:latin typeface="Arial" panose="020B0604020202020204" pitchFamily="34" charset="0"/>
              </a:rPr>
              <a:t>manually uploaded</a:t>
            </a:r>
            <a:r>
              <a:rPr lang="en-US" altLang="en-US" dirty="0">
                <a:latin typeface="Arial" panose="020B0604020202020204" pitchFamily="34" charset="0"/>
              </a:rPr>
              <a:t> the </a:t>
            </a:r>
            <a:r>
              <a:rPr lang="en-US" altLang="en-US" b="1" dirty="0">
                <a:latin typeface="Arial" panose="020B0604020202020204" pitchFamily="34" charset="0"/>
              </a:rPr>
              <a:t>Docker image</a:t>
            </a:r>
            <a:r>
              <a:rPr lang="en-US" altLang="en-US" dirty="0">
                <a:latin typeface="Arial" panose="020B0604020202020204" pitchFamily="34" charset="0"/>
              </a:rPr>
              <a:t> of our website using </a:t>
            </a:r>
            <a:r>
              <a:rPr lang="en-US" altLang="en-US" b="1" dirty="0">
                <a:latin typeface="Arial" panose="020B0604020202020204" pitchFamily="34" charset="0"/>
              </a:rPr>
              <a:t>ECR push commands for Windows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 image contains our complete web application and its dependencies.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Multiple image versions are stored, tagged with timestamps and </a:t>
            </a:r>
            <a:r>
              <a:rPr lang="en-US" altLang="en-US" dirty="0">
                <a:latin typeface="Arial Unicode MS"/>
              </a:rPr>
              <a:t>latest</a:t>
            </a:r>
            <a:r>
              <a:rPr lang="en-US" altLang="en-US" dirty="0"/>
              <a:t> for easy updates.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Benefits: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Centralized, secure storage for container images.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Integrated with AWS IAM for fine-grained access control.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Ensures version control and rollback capability for deployments.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Key Point: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ECR serves as the </a:t>
            </a:r>
            <a:r>
              <a:rPr lang="en-US" altLang="en-US" b="1" dirty="0">
                <a:latin typeface="Arial" panose="020B0604020202020204" pitchFamily="34" charset="0"/>
              </a:rPr>
              <a:t>source of truth</a:t>
            </a:r>
            <a:r>
              <a:rPr lang="en-US" altLang="en-US" dirty="0">
                <a:latin typeface="Arial" panose="020B0604020202020204" pitchFamily="34" charset="0"/>
              </a:rPr>
              <a:t> for ECS deployments — ECS (</a:t>
            </a:r>
            <a:r>
              <a:rPr lang="en-US" altLang="en-US" dirty="0" err="1">
                <a:latin typeface="Arial" panose="020B0604020202020204" pitchFamily="34" charset="0"/>
              </a:rPr>
              <a:t>Fargate</a:t>
            </a:r>
            <a:r>
              <a:rPr lang="en-US" altLang="en-US" dirty="0">
                <a:latin typeface="Arial" panose="020B0604020202020204" pitchFamily="34" charset="0"/>
              </a:rPr>
              <a:t>) pulls the image directly from ECR to run the web app.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5FBC5-0980-4313-3029-83F9321A0972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803"/>
            <a:ext cx="13042821" cy="1007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Amazon ECS (Elastic Container Service) with Fargate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69989"/>
            <a:ext cx="6407944" cy="2569488"/>
          </a:xfrm>
          <a:prstGeom prst="roundRect">
            <a:avLst>
              <a:gd name="adj" fmla="val 370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30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Cluster Creation: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494842"/>
            <a:ext cx="5939076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ECS cluster using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Fargate launch type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(serverless container hosting).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Network:</a:t>
            </a:r>
            <a:r>
              <a:rPr lang="en-US" altLang="en-US" dirty="0">
                <a:latin typeface="Arial" panose="020B0604020202020204" pitchFamily="34" charset="0"/>
              </a:rPr>
              <a:t> VPC </a:t>
            </a:r>
            <a:r>
              <a:rPr lang="en-US" altLang="en-US" dirty="0">
                <a:latin typeface="Arial Unicode MS"/>
              </a:rPr>
              <a:t>10.0.0.0/16</a:t>
            </a:r>
            <a:r>
              <a:rPr lang="en-US" altLang="en-US" dirty="0"/>
              <a:t> with </a:t>
            </a:r>
            <a:r>
              <a:rPr lang="en-US" altLang="en-US" b="1" dirty="0">
                <a:latin typeface="Arial" panose="020B0604020202020204" pitchFamily="34" charset="0"/>
              </a:rPr>
              <a:t>2 public + 2 private</a:t>
            </a:r>
            <a:r>
              <a:rPr lang="en-US" altLang="en-US" dirty="0">
                <a:latin typeface="Arial" panose="020B0604020202020204" pitchFamily="34" charset="0"/>
              </a:rPr>
              <a:t> subnets across AZs</a:t>
            </a:r>
            <a:r>
              <a:rPr lang="en-US" altLang="en-US" sz="1600" dirty="0">
                <a:latin typeface="Arial" panose="020B0604020202020204" pitchFamily="34" charset="0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769989"/>
            <a:ext cx="6408063" cy="2569488"/>
          </a:xfrm>
          <a:prstGeom prst="roundRect">
            <a:avLst>
              <a:gd name="adj" fmla="val 370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662982" y="30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 Definition: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36098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Defined container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from ECR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62982" y="371766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Allocated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CPU/memory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resources.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62981" y="4071046"/>
            <a:ext cx="5939195" cy="1107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Configured networking to connect with the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subnet and security group.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GB" b="1" dirty="0"/>
              <a:t>IAM:</a:t>
            </a:r>
            <a:r>
              <a:rPr lang="en-GB" dirty="0"/>
              <a:t> Task role + Execution role (pull from ECR, send logs).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793790" y="5566291"/>
            <a:ext cx="6407944" cy="1764387"/>
          </a:xfrm>
          <a:prstGeom prst="roundRect">
            <a:avLst>
              <a:gd name="adj" fmla="val 539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28224" y="5615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Creation: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428548" y="5566291"/>
            <a:ext cx="6408063" cy="1764387"/>
          </a:xfrm>
          <a:prstGeom prst="roundRect">
            <a:avLst>
              <a:gd name="adj" fmla="val 539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62982" y="5800725"/>
            <a:ext cx="3272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Scaling &amp; Management: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629114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ECS handles task orchestration, scaling, and health checks automatically.</a:t>
            </a: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C9D88-391A-D6F4-F22C-B9032B50F556}"/>
              </a:ext>
            </a:extLst>
          </p:cNvPr>
          <p:cNvSpPr txBox="1"/>
          <p:nvPr/>
        </p:nvSpPr>
        <p:spPr>
          <a:xfrm>
            <a:off x="927862" y="5992154"/>
            <a:ext cx="6039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Purpose:</a:t>
            </a:r>
            <a:r>
              <a:rPr lang="en-US" altLang="en-US" sz="1400" dirty="0">
                <a:latin typeface="Arial" panose="020B0604020202020204" pitchFamily="34" charset="0"/>
              </a:rPr>
              <a:t> Keeps desired tasks running (our </a:t>
            </a:r>
            <a:r>
              <a:rPr lang="en-US" altLang="en-US" sz="1400" b="1" dirty="0">
                <a:latin typeface="Arial" panose="020B0604020202020204" pitchFamily="34" charset="0"/>
              </a:rPr>
              <a:t>desired count = 1</a:t>
            </a:r>
            <a:r>
              <a:rPr lang="en-US" altLang="en-US" sz="1400" dirty="0">
                <a:latin typeface="Arial" panose="020B0604020202020204" pitchFamily="34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Placement: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b="1" dirty="0">
                <a:latin typeface="Arial" panose="020B0604020202020204" pitchFamily="34" charset="0"/>
              </a:rPr>
              <a:t>Public subnets</a:t>
            </a:r>
            <a:r>
              <a:rPr lang="en-US" altLang="en-US" sz="1400" dirty="0">
                <a:latin typeface="Arial" panose="020B0604020202020204" pitchFamily="34" charset="0"/>
              </a:rPr>
              <a:t>, </a:t>
            </a:r>
            <a:r>
              <a:rPr lang="en-US" altLang="en-US" sz="1400" b="1" dirty="0">
                <a:latin typeface="Arial" panose="020B0604020202020204" pitchFamily="34" charset="0"/>
              </a:rPr>
              <a:t>Assign public IP = Enabled</a:t>
            </a:r>
            <a:r>
              <a:rPr lang="en-US" altLang="en-US" sz="14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Security: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>
                <a:latin typeface="Arial Unicode MS"/>
              </a:rPr>
              <a:t>frontend-sg</a:t>
            </a:r>
            <a:r>
              <a:rPr lang="en-US" altLang="en-US" sz="1400" dirty="0"/>
              <a:t> allows </a:t>
            </a:r>
            <a:r>
              <a:rPr lang="en-US" altLang="en-US" sz="1400" b="1" dirty="0">
                <a:latin typeface="Arial" panose="020B0604020202020204" pitchFamily="34" charset="0"/>
              </a:rPr>
              <a:t>HTTP/80</a:t>
            </a:r>
            <a:r>
              <a:rPr lang="en-US" altLang="en-US" sz="1400" dirty="0">
                <a:latin typeface="Arial" panose="020B0604020202020204" pitchFamily="34" charset="0"/>
              </a:rPr>
              <a:t> from the internet.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Deploys:</a:t>
            </a:r>
            <a:r>
              <a:rPr lang="en-US" altLang="en-US" sz="1400" dirty="0">
                <a:latin typeface="Arial" panose="020B0604020202020204" pitchFamily="34" charset="0"/>
              </a:rPr>
              <a:t> Rolling update when task definition revision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B7786-8BD4-08F7-C2EC-9FFC648B1008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92EBEE-87A9-4C0B-A113-FD2B87001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708044"/>
            <a:ext cx="8077200" cy="4971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B5F98A-8BDC-79E2-3C1D-692BEF85E0FA}"/>
              </a:ext>
            </a:extLst>
          </p:cNvPr>
          <p:cNvSpPr txBox="1"/>
          <p:nvPr/>
        </p:nvSpPr>
        <p:spPr>
          <a:xfrm>
            <a:off x="1308100" y="443260"/>
            <a:ext cx="1179055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dirty="0">
                <a:latin typeface="Arial" panose="020B0604020202020204" pitchFamily="34" charset="0"/>
              </a:rPr>
              <a:t>IAM Role for ECS Tasks — </a:t>
            </a:r>
            <a:r>
              <a:rPr lang="en-US" altLang="en-US" sz="2000" b="1" dirty="0" err="1">
                <a:latin typeface="Arial Unicode MS"/>
              </a:rPr>
              <a:t>opl</a:t>
            </a:r>
            <a:r>
              <a:rPr lang="en-US" altLang="en-US" sz="2000" b="1" dirty="0">
                <a:latin typeface="Arial Unicode MS"/>
              </a:rPr>
              <a:t>-</a:t>
            </a:r>
            <a:r>
              <a:rPr lang="en-US" altLang="en-US" sz="2000" b="1" dirty="0" err="1">
                <a:latin typeface="Arial Unicode MS"/>
              </a:rPr>
              <a:t>ecs</a:t>
            </a:r>
            <a:r>
              <a:rPr lang="en-US" altLang="en-US" sz="2000" b="1" dirty="0">
                <a:latin typeface="Arial Unicode MS"/>
              </a:rPr>
              <a:t>-task-role</a:t>
            </a:r>
            <a:r>
              <a:rPr lang="en-US" altLang="en-US" b="1" dirty="0"/>
              <a:t> </a:t>
            </a:r>
            <a:endParaRPr lang="en-US" altLang="en-US" sz="4400" b="1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31963-93A8-5353-B644-1E1554982299}"/>
              </a:ext>
            </a:extLst>
          </p:cNvPr>
          <p:cNvSpPr txBox="1"/>
          <p:nvPr/>
        </p:nvSpPr>
        <p:spPr>
          <a:xfrm>
            <a:off x="304800" y="2147098"/>
            <a:ext cx="6032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Purpose:</a:t>
            </a:r>
            <a:r>
              <a:rPr lang="en-US" altLang="en-US" sz="2000" dirty="0">
                <a:latin typeface="Arial" panose="020B0604020202020204" pitchFamily="34" charset="0"/>
              </a:rPr>
              <a:t> Execution role used by ECS tasks to access AWS services securely (least-privilege).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Attached Policies: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err="1">
                <a:latin typeface="Arial" panose="020B0604020202020204" pitchFamily="34" charset="0"/>
              </a:rPr>
              <a:t>AmazonECSTaskExecutionRolePolicy</a:t>
            </a:r>
            <a:r>
              <a:rPr lang="en-US" altLang="en-US" sz="2000" dirty="0">
                <a:latin typeface="Arial" panose="020B0604020202020204" pitchFamily="34" charset="0"/>
              </a:rPr>
              <a:t> – lets tasks pull images from </a:t>
            </a:r>
            <a:r>
              <a:rPr lang="en-US" altLang="en-US" sz="2000" b="1" dirty="0">
                <a:latin typeface="Arial" panose="020B0604020202020204" pitchFamily="34" charset="0"/>
              </a:rPr>
              <a:t>Amazon ECR</a:t>
            </a:r>
            <a:r>
              <a:rPr lang="en-US" altLang="en-US" sz="2000" dirty="0">
                <a:latin typeface="Arial" panose="020B0604020202020204" pitchFamily="34" charset="0"/>
              </a:rPr>
              <a:t> and write logs to </a:t>
            </a:r>
            <a:r>
              <a:rPr lang="en-US" altLang="en-US" sz="2000" b="1" dirty="0">
                <a:latin typeface="Arial" panose="020B0604020202020204" pitchFamily="34" charset="0"/>
              </a:rPr>
              <a:t>CloudWatch Logs</a:t>
            </a:r>
            <a:r>
              <a:rPr lang="en-US" altLang="en-US" sz="2000" dirty="0">
                <a:latin typeface="Arial" panose="020B0604020202020204" pitchFamily="34" charset="0"/>
              </a:rPr>
              <a:t>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AmazonS3ReadOnlyAccess</a:t>
            </a:r>
            <a:r>
              <a:rPr lang="en-US" altLang="en-US" sz="2000" dirty="0">
                <a:latin typeface="Arial" panose="020B0604020202020204" pitchFamily="34" charset="0"/>
              </a:rPr>
              <a:t> – (optional) allows </a:t>
            </a:r>
            <a:r>
              <a:rPr lang="en-US" altLang="en-US" sz="2000" b="1" dirty="0">
                <a:latin typeface="Arial" panose="020B0604020202020204" pitchFamily="34" charset="0"/>
              </a:rPr>
              <a:t>read-only</a:t>
            </a:r>
            <a:r>
              <a:rPr lang="en-US" altLang="en-US" sz="2000" dirty="0">
                <a:latin typeface="Arial" panose="020B0604020202020204" pitchFamily="34" charset="0"/>
              </a:rPr>
              <a:t> access to S3 objects.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Outcome:</a:t>
            </a:r>
            <a:r>
              <a:rPr lang="en-US" altLang="en-US" sz="2000" dirty="0">
                <a:latin typeface="Arial" panose="020B0604020202020204" pitchFamily="34" charset="0"/>
              </a:rPr>
              <a:t> Enables tasks to start successfully (image pull + logging) while maintaining tight access controls.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E8B77-BCB6-069C-9A4A-600F53E3E413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581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885B89-FC95-720C-3CD6-13B8EDB5DF2D}"/>
              </a:ext>
            </a:extLst>
          </p:cNvPr>
          <p:cNvSpPr txBox="1"/>
          <p:nvPr/>
        </p:nvSpPr>
        <p:spPr>
          <a:xfrm>
            <a:off x="2843561" y="390293"/>
            <a:ext cx="779470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ECS Cluster</a:t>
            </a:r>
          </a:p>
        </p:txBody>
      </p:sp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FB62551F-72B1-E1EF-F3FD-BA09FFB72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34" y="1325845"/>
            <a:ext cx="12564338" cy="61454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EE1D2-DFB3-8868-0D76-E9A61C100E9B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3426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C3C9B-2BC0-11D3-0398-61666C7F6370}"/>
              </a:ext>
            </a:extLst>
          </p:cNvPr>
          <p:cNvSpPr txBox="1"/>
          <p:nvPr/>
        </p:nvSpPr>
        <p:spPr>
          <a:xfrm>
            <a:off x="1201395" y="1575370"/>
            <a:ext cx="12227607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What is an ECS Cluster?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 </a:t>
            </a:r>
            <a:r>
              <a:rPr lang="en-US" altLang="en-US" b="1" dirty="0">
                <a:latin typeface="Arial" panose="020B0604020202020204" pitchFamily="34" charset="0"/>
              </a:rPr>
              <a:t>logical grouping</a:t>
            </a:r>
            <a:r>
              <a:rPr lang="en-US" altLang="en-US" dirty="0">
                <a:latin typeface="Arial" panose="020B0604020202020204" pitchFamily="34" charset="0"/>
              </a:rPr>
              <a:t> of ECS resources where your tasks and services run.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In </a:t>
            </a:r>
            <a:r>
              <a:rPr lang="en-US" altLang="en-US" b="1" dirty="0" err="1">
                <a:latin typeface="Arial" panose="020B0604020202020204" pitchFamily="34" charset="0"/>
              </a:rPr>
              <a:t>Fargate</a:t>
            </a:r>
            <a:r>
              <a:rPr lang="en-US" altLang="en-US" dirty="0">
                <a:latin typeface="Arial" panose="020B0604020202020204" pitchFamily="34" charset="0"/>
              </a:rPr>
              <a:t> mode (our setup), AWS manages all servers — the cluster is serverless.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Acts as the </a:t>
            </a:r>
            <a:r>
              <a:rPr lang="en-US" altLang="en-US" b="1" dirty="0">
                <a:latin typeface="Arial" panose="020B0604020202020204" pitchFamily="34" charset="0"/>
              </a:rPr>
              <a:t>environment</a:t>
            </a:r>
            <a:r>
              <a:rPr lang="en-US" altLang="en-US" dirty="0">
                <a:latin typeface="Arial" panose="020B0604020202020204" pitchFamily="34" charset="0"/>
              </a:rPr>
              <a:t> for deploying and managing containerized applications.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Cluster in This Project: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Name: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 Unicode MS"/>
              </a:rPr>
              <a:t>opl</a:t>
            </a:r>
            <a:r>
              <a:rPr lang="en-US" altLang="en-US" dirty="0">
                <a:latin typeface="Arial Unicode MS"/>
              </a:rPr>
              <a:t>-cluster</a:t>
            </a:r>
            <a:endParaRPr lang="en-US" altLang="en-US" dirty="0"/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Launch Type: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Fargate</a:t>
            </a:r>
            <a:r>
              <a:rPr lang="en-US" altLang="en-US" dirty="0">
                <a:latin typeface="Arial" panose="020B0604020202020204" pitchFamily="34" charset="0"/>
              </a:rPr>
              <a:t> (serverless, no EC2 instances)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Services Running:</a:t>
            </a:r>
            <a:r>
              <a:rPr lang="en-US" altLang="en-US" dirty="0">
                <a:latin typeface="Arial" panose="020B0604020202020204" pitchFamily="34" charset="0"/>
              </a:rPr>
              <a:t> 1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Tasks Running:</a:t>
            </a:r>
            <a:r>
              <a:rPr lang="en-US" altLang="en-US" dirty="0">
                <a:latin typeface="Arial" panose="020B0604020202020204" pitchFamily="34" charset="0"/>
              </a:rPr>
              <a:t> 1 active task (your website container)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Purpose in Deployment: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Hosts and runs the ECS service for the web application.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Monitors task status (Running / Pending).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Enables scaling by adding more tasks or services.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latin typeface="Arial" panose="020B0604020202020204" pitchFamily="34" charset="0"/>
              </a:rPr>
              <a:t>KeyPoint</a:t>
            </a:r>
            <a:r>
              <a:rPr lang="en-US" altLang="en-US" b="1" dirty="0">
                <a:latin typeface="Arial" panose="020B0604020202020204" pitchFamily="34" charset="0"/>
              </a:rPr>
              <a:t>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The ECS Cluster is like the </a:t>
            </a:r>
            <a:r>
              <a:rPr lang="en-US" altLang="en-US" b="1" dirty="0">
                <a:latin typeface="Arial" panose="020B0604020202020204" pitchFamily="34" charset="0"/>
              </a:rPr>
              <a:t>control room</a:t>
            </a:r>
            <a:r>
              <a:rPr lang="en-US" altLang="en-US" dirty="0">
                <a:latin typeface="Arial" panose="020B0604020202020204" pitchFamily="34" charset="0"/>
              </a:rPr>
              <a:t> where AWS organizes and monitors your running containers, ensuring high availability and easy scalability.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9B007-236A-5E67-81AF-EA7F4B9BA5E5}"/>
              </a:ext>
            </a:extLst>
          </p:cNvPr>
          <p:cNvSpPr txBox="1"/>
          <p:nvPr/>
        </p:nvSpPr>
        <p:spPr>
          <a:xfrm>
            <a:off x="2826834" y="367990"/>
            <a:ext cx="8976731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4400" b="1" dirty="0"/>
              <a:t>ECS Cluster – Overview &amp; Purpose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E02A2-B10C-A01B-5BFB-0503201A1073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7589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B673D-E609-171E-0CFB-F2F11B91262A}"/>
              </a:ext>
            </a:extLst>
          </p:cNvPr>
          <p:cNvSpPr txBox="1"/>
          <p:nvPr/>
        </p:nvSpPr>
        <p:spPr>
          <a:xfrm>
            <a:off x="2776654" y="699631"/>
            <a:ext cx="836341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ECS Task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FA820-1ABF-DB51-64A3-58C8E5343F31}"/>
              </a:ext>
            </a:extLst>
          </p:cNvPr>
          <p:cNvSpPr txBox="1"/>
          <p:nvPr/>
        </p:nvSpPr>
        <p:spPr>
          <a:xfrm>
            <a:off x="2661767" y="2277573"/>
            <a:ext cx="8593188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GB" sz="2000" b="1" dirty="0"/>
              <a:t>Definition:</a:t>
            </a:r>
            <a:endParaRPr lang="en-GB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/>
              <a:t>A </a:t>
            </a:r>
            <a:r>
              <a:rPr lang="en-GB" sz="2000" b="1" dirty="0"/>
              <a:t>blueprint</a:t>
            </a:r>
            <a:r>
              <a:rPr lang="en-GB" sz="2000" dirty="0"/>
              <a:t> for running containers in Amazon ECS.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/>
              <a:t>Tells ECS </a:t>
            </a:r>
            <a:r>
              <a:rPr lang="en-GB" sz="2000" b="1" dirty="0"/>
              <a:t>what to run</a:t>
            </a:r>
            <a:r>
              <a:rPr lang="en-GB" sz="2000" dirty="0"/>
              <a:t>, </a:t>
            </a:r>
            <a:r>
              <a:rPr lang="en-GB" sz="2000" b="1" dirty="0"/>
              <a:t>how to run it</a:t>
            </a:r>
            <a:r>
              <a:rPr lang="en-GB" sz="2000" dirty="0"/>
              <a:t>, and </a:t>
            </a:r>
            <a:r>
              <a:rPr lang="en-GB" sz="2000" b="1" dirty="0"/>
              <a:t>where to get the image</a:t>
            </a:r>
            <a:r>
              <a:rPr lang="en-GB" sz="20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just">
              <a:buNone/>
            </a:pPr>
            <a:r>
              <a:rPr lang="en-GB" sz="2000" b="1" dirty="0"/>
              <a:t>Key Components:</a:t>
            </a:r>
            <a:endParaRPr lang="en-GB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1" dirty="0"/>
              <a:t>Container Image:</a:t>
            </a:r>
            <a:r>
              <a:rPr lang="en-GB" sz="2000" dirty="0"/>
              <a:t> Location in ECR or another registry.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1" dirty="0"/>
              <a:t>CPU &amp; Memory:</a:t>
            </a:r>
            <a:r>
              <a:rPr lang="en-GB" sz="2000" dirty="0"/>
              <a:t> Resource allocation per container.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1" dirty="0"/>
              <a:t>Networking Mode:</a:t>
            </a:r>
            <a:r>
              <a:rPr lang="en-GB" sz="2000" dirty="0"/>
              <a:t> How the task connects (public/private).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1" dirty="0"/>
              <a:t>Ports &amp; Env Variables:</a:t>
            </a:r>
            <a:r>
              <a:rPr lang="en-GB" sz="2000" dirty="0"/>
              <a:t> Application-specific settings.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b="1" dirty="0"/>
              <a:t>IAM Roles:</a:t>
            </a:r>
            <a:r>
              <a:rPr lang="en-GB" sz="2000" dirty="0"/>
              <a:t> Permissions for the container.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just">
              <a:buNone/>
            </a:pPr>
            <a:r>
              <a:rPr lang="en-GB" sz="2000" b="1" dirty="0"/>
              <a:t>Purpose in This Project:</a:t>
            </a:r>
            <a:endParaRPr lang="en-GB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/>
              <a:t>Defines how the </a:t>
            </a:r>
            <a:r>
              <a:rPr lang="en-GB" sz="2000" b="1" dirty="0"/>
              <a:t>website container</a:t>
            </a:r>
            <a:r>
              <a:rPr lang="en-GB" sz="2000" dirty="0"/>
              <a:t> is deployed in ECS.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/>
              <a:t>Ensures consistency across deployments.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/>
              <a:t>Forms the base for ECS Services to create and maintain running tasks.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CBBFC-8414-7B47-E011-328262E130DB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675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14BAD2-B202-4DE6-A9BD-971BEFE233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8" y="892097"/>
            <a:ext cx="8737762" cy="421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FD53B6-51B0-F4CF-3BAD-F534E7EE4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89" y="3456878"/>
            <a:ext cx="9113842" cy="45094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2CCA6-6ABC-A542-4F88-A4F7CA4AA3B6}"/>
              </a:ext>
            </a:extLst>
          </p:cNvPr>
          <p:cNvSpPr txBox="1"/>
          <p:nvPr/>
        </p:nvSpPr>
        <p:spPr>
          <a:xfrm>
            <a:off x="2798956" y="122656"/>
            <a:ext cx="85083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Created ECS Task Definitions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2B8E5-B211-4C60-CC89-B52931A8B861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906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96C67B-C1C4-49F2-7EDB-8A6B93619FE0}"/>
              </a:ext>
            </a:extLst>
          </p:cNvPr>
          <p:cNvSpPr txBox="1"/>
          <p:nvPr/>
        </p:nvSpPr>
        <p:spPr>
          <a:xfrm>
            <a:off x="529390" y="1239968"/>
            <a:ext cx="610736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Objective and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223CB-C035-D5CD-DDBC-77C9AC3EC3EC}"/>
              </a:ext>
            </a:extLst>
          </p:cNvPr>
          <p:cNvSpPr txBox="1"/>
          <p:nvPr/>
        </p:nvSpPr>
        <p:spPr>
          <a:xfrm>
            <a:off x="619628" y="2602418"/>
            <a:ext cx="821155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Objective:</a:t>
            </a:r>
            <a:br>
              <a:rPr lang="en-US" sz="2000" dirty="0"/>
            </a:br>
            <a:r>
              <a:rPr lang="en-US" sz="2000" dirty="0"/>
              <a:t>To design and deploy a fully containerized static website on AWS for the Oshawa Public Library using CI/CD pipelines and secure cloud infrastructure.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/>
              <a:t>Scope: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Build and test application locally using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Automate image push and deployment via GitHub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AWS ECR to store container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Host app on AWS ECS (</a:t>
            </a:r>
            <a:r>
              <a:rPr lang="en-US" sz="2000" dirty="0" err="1"/>
              <a:t>Fargate</a:t>
            </a:r>
            <a:r>
              <a:rPr lang="en-US" sz="2000" dirty="0"/>
              <a:t>) within a public subnet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Configure VPC with public/private subnets, IGW, and NAT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Reserve private subnet for future backend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Secure all resources via IAM and Security Groups</a:t>
            </a:r>
          </a:p>
          <a:p>
            <a:endParaRPr lang="en-IN" dirty="0"/>
          </a:p>
        </p:txBody>
      </p:sp>
      <p:pic>
        <p:nvPicPr>
          <p:cNvPr id="7" name="Picture 6" descr="A group of logos with different symbols&#10;&#10;AI-generated content may be incorrect.">
            <a:extLst>
              <a:ext uri="{FF2B5EF4-FFF2-40B4-BE49-F238E27FC236}">
                <a16:creationId xmlns:a16="http://schemas.microsoft.com/office/drawing/2014/main" id="{5E5300C7-EF77-E556-A79E-5E39B3CF4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0"/>
            <a:ext cx="58039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1D5CF-B370-FBF2-B13A-DE8A4CBE5C4B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868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19DD45-D12B-D777-A584-9DF2367D31BF}"/>
              </a:ext>
            </a:extLst>
          </p:cNvPr>
          <p:cNvSpPr txBox="1"/>
          <p:nvPr/>
        </p:nvSpPr>
        <p:spPr>
          <a:xfrm>
            <a:off x="1446724" y="1975231"/>
            <a:ext cx="1173695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Task Definition List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Created ECS task definitions.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Active definition: </a:t>
            </a:r>
            <a:r>
              <a:rPr lang="en-US" altLang="en-US" sz="2000" b="1" dirty="0" err="1">
                <a:latin typeface="Arial Unicode MS"/>
              </a:rPr>
              <a:t>opl</a:t>
            </a:r>
            <a:r>
              <a:rPr lang="en-US" altLang="en-US" sz="2000" b="1" dirty="0">
                <a:latin typeface="Arial Unicode MS"/>
              </a:rPr>
              <a:t>-website-</a:t>
            </a:r>
            <a:r>
              <a:rPr lang="en-US" altLang="en-US" sz="2000" b="1" dirty="0" err="1">
                <a:latin typeface="Arial Unicode MS"/>
              </a:rPr>
              <a:t>tas</a:t>
            </a:r>
            <a:r>
              <a:rPr lang="en-US" altLang="en-US" sz="2000" dirty="0"/>
              <a:t> (status: Active).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Task Definition Details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Task Size:</a:t>
            </a:r>
            <a:r>
              <a:rPr lang="en-US" altLang="en-US" sz="2000" dirty="0">
                <a:latin typeface="Arial" panose="020B0604020202020204" pitchFamily="34" charset="0"/>
              </a:rPr>
              <a:t> 256 CPU units (0.25 vCPU), 512 MB memory.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Container Name: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 Unicode MS"/>
              </a:rPr>
              <a:t>opl</a:t>
            </a:r>
            <a:r>
              <a:rPr lang="en-US" altLang="en-US" sz="2000" dirty="0">
                <a:latin typeface="Arial Unicode MS"/>
              </a:rPr>
              <a:t>-website-container</a:t>
            </a:r>
            <a:r>
              <a:rPr lang="en-US" altLang="en-US" sz="2000" dirty="0"/>
              <a:t>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Image Source:</a:t>
            </a:r>
            <a:r>
              <a:rPr lang="en-US" altLang="en-US" sz="2000" dirty="0">
                <a:latin typeface="Arial" panose="020B0604020202020204" pitchFamily="34" charset="0"/>
              </a:rPr>
              <a:t> Pulled from </a:t>
            </a:r>
            <a:r>
              <a:rPr lang="en-US" altLang="en-US" sz="2000" b="1" dirty="0">
                <a:latin typeface="Arial" panose="020B0604020202020204" pitchFamily="34" charset="0"/>
              </a:rPr>
              <a:t>private ECR repository</a:t>
            </a:r>
            <a:r>
              <a:rPr lang="en-US" altLang="en-US" sz="2000" dirty="0">
                <a:latin typeface="Arial" panose="020B0604020202020204" pitchFamily="34" charset="0"/>
              </a:rPr>
              <a:t> (</a:t>
            </a:r>
            <a:r>
              <a:rPr lang="en-US" altLang="en-US" sz="2000" dirty="0">
                <a:latin typeface="Arial Unicode MS"/>
              </a:rPr>
              <a:t>my-website</a:t>
            </a:r>
            <a:r>
              <a:rPr lang="en-US" altLang="en-US" sz="2000" dirty="0"/>
              <a:t>).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Network Mode: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 Unicode MS"/>
              </a:rPr>
              <a:t>awsvpc</a:t>
            </a:r>
            <a:r>
              <a:rPr lang="en-US" altLang="en-US" sz="2000" dirty="0"/>
              <a:t> – task gets its own ENI &amp; private IP.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Essential Container:</a:t>
            </a:r>
            <a:r>
              <a:rPr lang="en-US" altLang="en-US" sz="2000" dirty="0">
                <a:latin typeface="Arial" panose="020B0604020202020204" pitchFamily="34" charset="0"/>
              </a:rPr>
              <a:t> Yes – must run for the task to be healthy.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Key Point: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The task definition is the </a:t>
            </a:r>
            <a:r>
              <a:rPr lang="en-US" altLang="en-US" sz="2000" b="1" dirty="0">
                <a:latin typeface="Arial" panose="020B0604020202020204" pitchFamily="34" charset="0"/>
              </a:rPr>
              <a:t>bridge</a:t>
            </a:r>
            <a:r>
              <a:rPr lang="en-US" altLang="en-US" sz="2000" dirty="0">
                <a:latin typeface="Arial" panose="020B0604020202020204" pitchFamily="34" charset="0"/>
              </a:rPr>
              <a:t> between your container image in ECR and your running application in ECS.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F7BED-2D0D-2F03-E32C-98FC71448800}"/>
              </a:ext>
            </a:extLst>
          </p:cNvPr>
          <p:cNvSpPr txBox="1"/>
          <p:nvPr/>
        </p:nvSpPr>
        <p:spPr>
          <a:xfrm>
            <a:off x="3494147" y="607504"/>
            <a:ext cx="797312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Task Definitions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4136C-7741-FB02-00A8-C717C1FE9493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1283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04F182-567A-456B-8334-13ACBB9E891F}"/>
              </a:ext>
            </a:extLst>
          </p:cNvPr>
          <p:cNvSpPr txBox="1"/>
          <p:nvPr/>
        </p:nvSpPr>
        <p:spPr>
          <a:xfrm>
            <a:off x="2910468" y="457200"/>
            <a:ext cx="9110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ECS Service &amp; Task Networking </a:t>
            </a:r>
            <a:endParaRPr lang="en-IN" sz="4400" b="1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6DF666-D9A9-DEA3-4222-4806C1D08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58" y="1360464"/>
            <a:ext cx="11731083" cy="57745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E5E83-8DD5-43A9-D4CE-9980ACF538A0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165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F92C8A-190D-245A-1792-13EDABBBB77D}"/>
              </a:ext>
            </a:extLst>
          </p:cNvPr>
          <p:cNvSpPr txBox="1"/>
          <p:nvPr/>
        </p:nvSpPr>
        <p:spPr>
          <a:xfrm>
            <a:off x="2263698" y="434898"/>
            <a:ext cx="986882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ECS Service and Task Networking Details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BDECA-B4F1-1C49-010B-09008BF4D32C}"/>
              </a:ext>
            </a:extLst>
          </p:cNvPr>
          <p:cNvSpPr txBox="1"/>
          <p:nvPr/>
        </p:nvSpPr>
        <p:spPr>
          <a:xfrm>
            <a:off x="1012708" y="1862883"/>
            <a:ext cx="12924263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What is an ECS Service?</a:t>
            </a:r>
            <a:endParaRPr lang="en-GB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An ECS Service is a </a:t>
            </a:r>
            <a:r>
              <a:rPr lang="en-GB" b="1" dirty="0"/>
              <a:t>long-running task manager</a:t>
            </a:r>
            <a:r>
              <a:rPr lang="en-GB" dirty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It launches tasks from a </a:t>
            </a:r>
            <a:r>
              <a:rPr lang="en-GB" b="1" dirty="0"/>
              <a:t>task definition</a:t>
            </a:r>
            <a:r>
              <a:rPr lang="en-GB" dirty="0"/>
              <a:t> and ensures the desired number of tasks are always running.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If a task fails, the service automatically replaces it.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/>
              <a:t>Can be scaled to run multiple tasks and linked with a load balancer for high availability.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Networking Details: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ENI ID: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 Unicode MS"/>
              </a:rPr>
              <a:t>eni-078b191759a833170</a:t>
            </a:r>
            <a:r>
              <a:rPr lang="en-US" altLang="en-US" dirty="0"/>
              <a:t> – Elastic Network Interface for the task.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Subnet: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 Unicode MS"/>
              </a:rPr>
              <a:t>10.0.1.0/24</a:t>
            </a:r>
            <a:r>
              <a:rPr lang="en-US" altLang="en-US" dirty="0"/>
              <a:t> (Public Subnet) – allows public access.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Security Group: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 Unicode MS"/>
              </a:rPr>
              <a:t>frontend-sg</a:t>
            </a:r>
            <a:r>
              <a:rPr lang="en-US" altLang="en-US" dirty="0"/>
              <a:t> – allows HTTP traffic (Port 80) from the internet.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Task Role / Execution Role:</a:t>
            </a:r>
            <a:r>
              <a:rPr lang="en-US" altLang="en-US" dirty="0">
                <a:latin typeface="Arial" panose="020B0604020202020204" pitchFamily="34" charset="0"/>
              </a:rPr>
              <a:t> Permissions for pulling images from ECR and logging to CloudWatch.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Public IP: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 Unicode MS"/>
              </a:rPr>
              <a:t>44.200.225.15</a:t>
            </a:r>
            <a:r>
              <a:rPr lang="en-US" altLang="en-US" dirty="0"/>
              <a:t> – end-user access point.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Private IP: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 Unicode MS"/>
              </a:rPr>
              <a:t>10.0.1.215</a:t>
            </a:r>
            <a:r>
              <a:rPr lang="en-US" altLang="en-US" dirty="0"/>
              <a:t> – for internal VPC communication.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MAC Address:</a:t>
            </a:r>
            <a:r>
              <a:rPr lang="en-US" altLang="en-US" dirty="0">
                <a:latin typeface="Arial" panose="020B0604020202020204" pitchFamily="34" charset="0"/>
              </a:rPr>
              <a:t> Hardware address of the ENI.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Purpose:</a:t>
            </a:r>
            <a:endParaRPr lang="en-US" alt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 ECS Service ensures </a:t>
            </a:r>
            <a:r>
              <a:rPr lang="en-US" altLang="en-US" b="1" dirty="0">
                <a:latin typeface="Arial" panose="020B0604020202020204" pitchFamily="34" charset="0"/>
              </a:rPr>
              <a:t>continuous availability</a:t>
            </a:r>
            <a:r>
              <a:rPr lang="en-US" altLang="en-US" dirty="0">
                <a:latin typeface="Arial" panose="020B0604020202020204" pitchFamily="34" charset="0"/>
              </a:rPr>
              <a:t> of the web application.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Networking settings allow </a:t>
            </a:r>
            <a:r>
              <a:rPr lang="en-US" altLang="en-US" b="1" dirty="0">
                <a:latin typeface="Arial" panose="020B0604020202020204" pitchFamily="34" charset="0"/>
              </a:rPr>
              <a:t>public HTTP access</a:t>
            </a:r>
            <a:r>
              <a:rPr lang="en-US" altLang="en-US" dirty="0">
                <a:latin typeface="Arial" panose="020B0604020202020204" pitchFamily="34" charset="0"/>
              </a:rPr>
              <a:t> while maintaining internal connectivity for future backend integration.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D1E2A-9111-0454-EBB9-6CB90B4B8997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052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8D317A-A32C-6C93-3030-D99F074B1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58" y="2047999"/>
            <a:ext cx="10989029" cy="55682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CF3F1F-089A-E7BB-0E0D-E7E7C175EBC0}"/>
              </a:ext>
            </a:extLst>
          </p:cNvPr>
          <p:cNvSpPr txBox="1"/>
          <p:nvPr/>
        </p:nvSpPr>
        <p:spPr>
          <a:xfrm>
            <a:off x="1884556" y="613317"/>
            <a:ext cx="10370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Successful deployment of a static website hosted on AWS infrastructure. The public IP address </a:t>
            </a:r>
            <a:r>
              <a:rPr lang="en-US" b="1" i="1" dirty="0"/>
              <a:t>(44.200.225.15)</a:t>
            </a:r>
            <a:r>
              <a:rPr lang="en-US" b="1" dirty="0"/>
              <a:t> is accessible in the browser, serving the Oshawa Public Library website. This result proves that the ECS is correctly set up in a public subnet with the right security group and routing. It’s the final verification that all cloud networking and containerization steps were done properly.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F4ACD-A18C-4D21-F4E1-DB12F1C7C5F6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7434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94788B-7A8F-ADAC-A46C-8FA8B6C90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23" y="1427355"/>
            <a:ext cx="12048754" cy="6177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76930D-93E9-1D70-EF72-CF87E8291FA3}"/>
              </a:ext>
            </a:extLst>
          </p:cNvPr>
          <p:cNvSpPr txBox="1"/>
          <p:nvPr/>
        </p:nvSpPr>
        <p:spPr>
          <a:xfrm>
            <a:off x="2442117" y="267628"/>
            <a:ext cx="9578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GitHub Actions CI/CD – Deploy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6B510-06AD-BAB4-61D8-8F3EBD01504C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593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98B437-B582-C3AE-9F23-1940A610A9E0}"/>
              </a:ext>
            </a:extLst>
          </p:cNvPr>
          <p:cNvSpPr txBox="1"/>
          <p:nvPr/>
        </p:nvSpPr>
        <p:spPr>
          <a:xfrm>
            <a:off x="1120257" y="1480229"/>
            <a:ext cx="12389886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Purpose:</a:t>
            </a:r>
            <a:r>
              <a:rPr lang="en-US" altLang="en-US" dirty="0">
                <a:latin typeface="Arial" panose="020B0604020202020204" pitchFamily="34" charset="0"/>
              </a:rPr>
              <a:t> Automate build → image push → ECS deploy whenever code is updated.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What this run did: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b="1" dirty="0">
                <a:latin typeface="Arial" panose="020B0604020202020204" pitchFamily="34" charset="0"/>
              </a:rPr>
              <a:t>Set up job &amp; Checkout</a:t>
            </a:r>
            <a:r>
              <a:rPr lang="en-US" altLang="en-US" dirty="0">
                <a:latin typeface="Arial" panose="020B0604020202020204" pitchFamily="34" charset="0"/>
              </a:rPr>
              <a:t> – Runner starts and pulls repo code.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b="1" dirty="0">
                <a:latin typeface="Arial" panose="020B0604020202020204" pitchFamily="34" charset="0"/>
              </a:rPr>
              <a:t>Configure AWS Credentials</a:t>
            </a:r>
            <a:r>
              <a:rPr lang="en-US" altLang="en-US" dirty="0">
                <a:latin typeface="Arial" panose="020B0604020202020204" pitchFamily="34" charset="0"/>
              </a:rPr>
              <a:t> – Uses GitHub Secrets (AWS_ACCESS_KEY_ID / AWS_SECRET_ACCESS_KEY / REGION).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b="1" dirty="0">
                <a:latin typeface="Arial" panose="020B0604020202020204" pitchFamily="34" charset="0"/>
              </a:rPr>
              <a:t>Login to Amazon ECR</a:t>
            </a:r>
            <a:r>
              <a:rPr lang="en-US" altLang="en-US" dirty="0">
                <a:latin typeface="Arial" panose="020B0604020202020204" pitchFamily="34" charset="0"/>
              </a:rPr>
              <a:t> – Authenticates the runner to our private ECR.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b="1" dirty="0">
                <a:latin typeface="Arial" panose="020B0604020202020204" pitchFamily="34" charset="0"/>
              </a:rPr>
              <a:t>Build, Tag, and Push Image</a:t>
            </a:r>
            <a:r>
              <a:rPr lang="en-US" altLang="en-US" dirty="0">
                <a:latin typeface="Arial" panose="020B0604020202020204" pitchFamily="34" charset="0"/>
              </a:rPr>
              <a:t> – Docker builds the website image, tags it (</a:t>
            </a:r>
            <a:r>
              <a:rPr lang="en-US" altLang="en-US" dirty="0">
                <a:latin typeface="Arial Unicode MS"/>
              </a:rPr>
              <a:t>:latest</a:t>
            </a:r>
            <a:r>
              <a:rPr lang="en-US" altLang="en-US" dirty="0"/>
              <a:t> + commit/tag), and pushes to ECR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en-US" b="1" dirty="0">
                <a:latin typeface="Arial" panose="020B0604020202020204" pitchFamily="34" charset="0"/>
              </a:rPr>
              <a:t>Render &amp; Deploy ECS Task Definition</a:t>
            </a:r>
            <a:r>
              <a:rPr lang="en-US" altLang="en-US" dirty="0">
                <a:latin typeface="Arial" panose="020B0604020202020204" pitchFamily="34" charset="0"/>
              </a:rPr>
              <a:t> – Substitutes the new ECR image URI into the task definition JSON.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n-US" altLang="en-US" b="1" dirty="0">
                <a:latin typeface="Arial" panose="020B0604020202020204" pitchFamily="34" charset="0"/>
              </a:rPr>
              <a:t>Deploy Amazon ECS Task Definition</a:t>
            </a:r>
            <a:r>
              <a:rPr lang="en-US" altLang="en-US" dirty="0">
                <a:latin typeface="Arial" panose="020B0604020202020204" pitchFamily="34" charset="0"/>
              </a:rPr>
              <a:t> – Updates the ECS </a:t>
            </a:r>
            <a:r>
              <a:rPr lang="en-US" altLang="en-US" b="1" dirty="0">
                <a:latin typeface="Arial" panose="020B0604020202020204" pitchFamily="34" charset="0"/>
              </a:rPr>
              <a:t>Service</a:t>
            </a:r>
            <a:r>
              <a:rPr lang="en-US" altLang="en-US" dirty="0">
                <a:latin typeface="Arial" panose="020B0604020202020204" pitchFamily="34" charset="0"/>
              </a:rPr>
              <a:t>; ECS pulls the new image and starts a new </a:t>
            </a:r>
            <a:r>
              <a:rPr lang="en-US" altLang="en-US" b="1" dirty="0">
                <a:latin typeface="Arial" panose="020B0604020202020204" pitchFamily="34" charset="0"/>
              </a:rPr>
              <a:t>task</a:t>
            </a:r>
            <a:r>
              <a:rPr lang="en-US" altLang="en-US" dirty="0">
                <a:latin typeface="Arial" panose="020B0604020202020204" pitchFamily="34" charset="0"/>
              </a:rPr>
              <a:t> (rolling update).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lang="en-US" altLang="en-US" b="1" dirty="0">
                <a:latin typeface="Arial" panose="020B0604020202020204" pitchFamily="34" charset="0"/>
              </a:rPr>
              <a:t>Post steps</a:t>
            </a:r>
            <a:r>
              <a:rPr lang="en-US" altLang="en-US" dirty="0">
                <a:latin typeface="Arial" panose="020B0604020202020204" pitchFamily="34" charset="0"/>
              </a:rPr>
              <a:t> – Logout/cleanup.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Outcome: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New Docker image stored in </a:t>
            </a:r>
            <a:r>
              <a:rPr lang="en-US" altLang="en-US" b="1" dirty="0">
                <a:latin typeface="Arial" panose="020B0604020202020204" pitchFamily="34" charset="0"/>
              </a:rPr>
              <a:t>ECR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ECS Service</a:t>
            </a:r>
            <a:r>
              <a:rPr lang="en-US" altLang="en-US" dirty="0">
                <a:latin typeface="Arial" panose="020B0604020202020204" pitchFamily="34" charset="0"/>
              </a:rPr>
              <a:t> updated to the new revision, keeping the site available (no manual steps).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2DE00-951A-AD14-D144-2C4CDAAE4374}"/>
              </a:ext>
            </a:extLst>
          </p:cNvPr>
          <p:cNvSpPr txBox="1"/>
          <p:nvPr/>
        </p:nvSpPr>
        <p:spPr>
          <a:xfrm>
            <a:off x="1667107" y="327554"/>
            <a:ext cx="11170588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dirty="0">
                <a:latin typeface="Arial" panose="020B0604020202020204" pitchFamily="34" charset="0"/>
              </a:rPr>
              <a:t>GitHub Actions CI/CD – Deploy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05A07-55BF-1D15-2D16-9B0E088E7059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790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119AAE-B991-0282-4388-B8FD7D0C41D6}"/>
              </a:ext>
            </a:extLst>
          </p:cNvPr>
          <p:cNvSpPr txBox="1"/>
          <p:nvPr/>
        </p:nvSpPr>
        <p:spPr>
          <a:xfrm>
            <a:off x="4993423" y="445274"/>
            <a:ext cx="464355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AD453-28C7-93C4-8776-260D1A3F042E}"/>
              </a:ext>
            </a:extLst>
          </p:cNvPr>
          <p:cNvSpPr txBox="1"/>
          <p:nvPr/>
        </p:nvSpPr>
        <p:spPr>
          <a:xfrm>
            <a:off x="669758" y="1960075"/>
            <a:ext cx="9093200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Our team successfully delivered a secure, scalable, and automated deployment of the Oshawa Public Library’s static website.</a:t>
            </a:r>
            <a:br>
              <a:rPr lang="en-US" sz="2400" dirty="0">
                <a:latin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The two-tier VPC design with public and private subnets sets a strong foundation for future backend and database services.</a:t>
            </a:r>
            <a:br>
              <a:rPr lang="en-US" sz="2400" dirty="0">
                <a:latin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Through the integration of GitHub Actions, ECS </a:t>
            </a:r>
            <a:r>
              <a:rPr lang="en-US" sz="2400" dirty="0" err="1">
                <a:latin typeface="Arial" panose="020B0604020202020204" pitchFamily="34" charset="0"/>
              </a:rPr>
              <a:t>Fargate</a:t>
            </a:r>
            <a:r>
              <a:rPr lang="en-US" sz="2400" dirty="0">
                <a:latin typeface="Arial" panose="020B0604020202020204" pitchFamily="34" charset="0"/>
              </a:rPr>
              <a:t>, and ECR, we eliminated manual intervention and ensured high availability.</a:t>
            </a:r>
            <a:br>
              <a:rPr lang="en-US" sz="2400" dirty="0">
                <a:latin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This project enhanced our understanding of real-world AWS deployment.</a:t>
            </a:r>
            <a:endParaRPr lang="en-IN" sz="2400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CBB5C-C3F6-1649-B86D-D2CE7DE1F84F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  <p:pic>
        <p:nvPicPr>
          <p:cNvPr id="6" name="Picture 5" descr="A close-up of a logo&#10;&#10;AI-generated content may be incorrect.">
            <a:extLst>
              <a:ext uri="{FF2B5EF4-FFF2-40B4-BE49-F238E27FC236}">
                <a16:creationId xmlns:a16="http://schemas.microsoft.com/office/drawing/2014/main" id="{622CA250-C976-71DC-272C-6B371869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846" y="1498600"/>
            <a:ext cx="4559333" cy="58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6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2768" y="194283"/>
            <a:ext cx="6085165" cy="451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Flow Chart: Deployment Workflow</a:t>
            </a:r>
          </a:p>
          <a:p>
            <a:pPr marL="0" indent="0" algn="l">
              <a:lnSpc>
                <a:spcPts val="3550"/>
              </a:lnSpc>
              <a:buNone/>
            </a:pP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470991" y="4510258"/>
            <a:ext cx="3064037" cy="38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 to ECS</a:t>
            </a:r>
            <a:endParaRPr lang="en-US" sz="1350" dirty="0"/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A571F3FF-E12C-0B41-678B-B17009AA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37" y="1323474"/>
            <a:ext cx="10043984" cy="6136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EED42-5CB5-1781-03E3-590C959354B8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467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21318" y="851851"/>
            <a:ext cx="6939637" cy="55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Flow Chart: Service Integration</a:t>
            </a:r>
            <a:endParaRPr lang="en-US" sz="2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188" y="5031894"/>
            <a:ext cx="683757" cy="683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8B4F7-1622-20CC-A399-7A846DCF38A3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E1B911F-53A2-0733-6439-D86EA3A7A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274" y="1904531"/>
            <a:ext cx="10563726" cy="51229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Local Development: </a:t>
            </a:r>
            <a:r>
              <a:rPr lang="en-US" altLang="en-US" sz="2000" dirty="0"/>
              <a:t>Application was built and tested using Docker to ensure functionality before cloud deployment.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/>
              <a:t>Manual Image Push: </a:t>
            </a:r>
            <a:r>
              <a:rPr lang="en-US" altLang="en-US" sz="2000" dirty="0"/>
              <a:t>The Docker image was initially pushed to Amazon ECR using the AWS CLI.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/>
              <a:t>Amazon ECR: </a:t>
            </a:r>
            <a:r>
              <a:rPr lang="en-US" altLang="en-US" sz="2000" dirty="0"/>
              <a:t>Stores versioned Docker images in a secure private repository.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/>
              <a:t>Amazon VPC: </a:t>
            </a:r>
            <a:r>
              <a:rPr lang="en-US" altLang="en-US" sz="2000" dirty="0"/>
              <a:t>Defines network isolation using public/private subnets and security groups.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/>
              <a:t>Amazon ECS (</a:t>
            </a:r>
            <a:r>
              <a:rPr lang="en-US" altLang="en-US" sz="2000" b="1" dirty="0" err="1"/>
              <a:t>Fargate</a:t>
            </a:r>
            <a:r>
              <a:rPr lang="en-US" altLang="en-US" sz="2000" b="1" dirty="0"/>
              <a:t>): </a:t>
            </a:r>
            <a:r>
              <a:rPr lang="en-US" altLang="en-US" sz="2000" dirty="0"/>
              <a:t>Pulls container images from ECR and deploys the app without managing infrastructure.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/>
              <a:t>GitHub Actions (CI/CD Pipeline): </a:t>
            </a:r>
            <a:r>
              <a:rPr lang="en-US" altLang="en-US" sz="2000" dirty="0"/>
              <a:t>Automates future builds, pushes, and </a:t>
            </a:r>
            <a:r>
              <a:rPr lang="en-US" altLang="en-US" sz="2000" dirty="0" err="1"/>
              <a:t>Fargate</a:t>
            </a:r>
            <a:r>
              <a:rPr lang="en-US" altLang="en-US" sz="2000" dirty="0"/>
              <a:t> task deployments upon code commits.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/>
              <a:t>Public Access: </a:t>
            </a:r>
            <a:r>
              <a:rPr lang="en-US" altLang="en-US" sz="2000" dirty="0"/>
              <a:t>The deployed app is accessible via public IP/ALB with routing handled securely through the VPC.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71700" y="505240"/>
            <a:ext cx="10096499" cy="847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Diagram: Overview</a:t>
            </a:r>
            <a:endParaRPr lang="en-US" sz="4450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6F2480-BE05-DC88-E810-307377A3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96" y="1656625"/>
            <a:ext cx="12260179" cy="5838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AC6C8D-F2F3-EFC6-09B0-45CB01E6EDCA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36115" y="300750"/>
            <a:ext cx="9158168" cy="449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Diagram: Network &amp; Data Flow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1E943-2F1E-D8CD-E1D7-C7183AC8CE16}"/>
              </a:ext>
            </a:extLst>
          </p:cNvPr>
          <p:cNvSpPr txBox="1"/>
          <p:nvPr/>
        </p:nvSpPr>
        <p:spPr>
          <a:xfrm>
            <a:off x="365936" y="963812"/>
            <a:ext cx="13898527" cy="6740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Local Development → GitHub Actions:</a:t>
            </a:r>
            <a:r>
              <a:rPr lang="en-GB" dirty="0"/>
              <a:t> Developers commit code, triggering the CI/CD pipeline to build and test a Docker image.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GitHub Actions → ECR:</a:t>
            </a:r>
            <a:r>
              <a:rPr lang="en-GB" dirty="0"/>
              <a:t> The built image is pushed to a </a:t>
            </a:r>
            <a:r>
              <a:rPr lang="en-GB" b="1" dirty="0"/>
              <a:t>private Amazon ECR</a:t>
            </a:r>
            <a:r>
              <a:rPr lang="en-GB" dirty="0"/>
              <a:t> repository.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ECS in Public Subnet:</a:t>
            </a:r>
            <a:r>
              <a:rPr lang="en-GB" dirty="0"/>
              <a:t> </a:t>
            </a:r>
            <a:r>
              <a:rPr lang="en-GB" b="1" dirty="0"/>
              <a:t>Amazon ECS (</a:t>
            </a:r>
            <a:r>
              <a:rPr lang="en-GB" b="1" dirty="0" err="1"/>
              <a:t>Fargate</a:t>
            </a:r>
            <a:r>
              <a:rPr lang="en-GB" b="1" dirty="0"/>
              <a:t>)</a:t>
            </a:r>
            <a:r>
              <a:rPr lang="en-GB" dirty="0"/>
              <a:t> service pulls the image from ECR and runs the containerized frontend application with a </a:t>
            </a:r>
            <a:r>
              <a:rPr lang="en-GB" b="1" dirty="0"/>
              <a:t>public IP</a:t>
            </a:r>
            <a:r>
              <a:rPr lang="en-GB" dirty="0"/>
              <a:t> via the </a:t>
            </a:r>
            <a:r>
              <a:rPr lang="en-GB" b="1" dirty="0"/>
              <a:t>Internet Gateway (IGW)</a:t>
            </a:r>
            <a:r>
              <a:rPr lang="en-GB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Private Subnet:</a:t>
            </a:r>
            <a:r>
              <a:rPr lang="en-GB" dirty="0"/>
              <a:t> Currently reserved for future backend API services and </a:t>
            </a:r>
            <a:r>
              <a:rPr lang="en-GB" b="1" dirty="0"/>
              <a:t>Amazon RDS</a:t>
            </a:r>
            <a:r>
              <a:rPr lang="en-GB" dirty="0"/>
              <a:t> (database) as part of future enhancements. Outbound internet access is provided through a </a:t>
            </a:r>
            <a:r>
              <a:rPr lang="en-GB" b="1" dirty="0"/>
              <a:t>NAT Gateway</a:t>
            </a:r>
            <a:r>
              <a:rPr lang="en-GB" dirty="0"/>
              <a:t> for updates and dependencies.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Security Controls:</a:t>
            </a:r>
            <a:endParaRPr lang="en-GB" dirty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b="1" dirty="0"/>
              <a:t>SG (Security Group):</a:t>
            </a:r>
            <a:r>
              <a:rPr lang="en-GB" dirty="0"/>
              <a:t> Virtual firewall for AWS resources, controlling inbound and outbound traffic.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b="1" dirty="0"/>
              <a:t>Frontend SG:</a:t>
            </a:r>
            <a:r>
              <a:rPr lang="en-GB" dirty="0"/>
              <a:t> Allows HTTP/HTTPS from the internet.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b="1" dirty="0"/>
              <a:t>Backend SG:</a:t>
            </a:r>
            <a:r>
              <a:rPr lang="en-GB" dirty="0"/>
              <a:t> Allows traffic only from the frontend SG.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dirty="0"/>
              <a:t>Route tables direct public subnet traffic to IGW and private subnet traffic to NAT Gateway.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Traffic Flow:</a:t>
            </a:r>
            <a:endParaRPr lang="en-GB" dirty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dirty="0"/>
              <a:t>Public clients → </a:t>
            </a:r>
            <a:r>
              <a:rPr lang="en-GB" b="1" dirty="0"/>
              <a:t>ECS frontend</a:t>
            </a:r>
            <a:r>
              <a:rPr lang="en-GB" dirty="0"/>
              <a:t> (HTTP/HTTPS, public IP).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b="1" dirty="0"/>
              <a:t>ECS frontend ↔ Backend API</a:t>
            </a:r>
            <a:r>
              <a:rPr lang="en-GB" dirty="0"/>
              <a:t> (private VPC communication).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Outcome:</a:t>
            </a:r>
            <a:r>
              <a:rPr lang="en-GB" dirty="0"/>
              <a:t> This design ensures </a:t>
            </a:r>
            <a:r>
              <a:rPr lang="en-GB" b="1" dirty="0"/>
              <a:t>secure isolation</a:t>
            </a:r>
            <a:r>
              <a:rPr lang="en-GB" dirty="0"/>
              <a:t> between public and private components, supports </a:t>
            </a:r>
            <a:r>
              <a:rPr lang="en-GB" b="1" dirty="0"/>
              <a:t>least-privilege access</a:t>
            </a:r>
            <a:r>
              <a:rPr lang="en-GB" dirty="0"/>
              <a:t>, and is ready for future backend and database integration.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03952-6794-BDC4-EEDA-E313CF6C3703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26135A-E094-2DC5-E63E-96DC99AC76BB}"/>
              </a:ext>
            </a:extLst>
          </p:cNvPr>
          <p:cNvSpPr txBox="1"/>
          <p:nvPr/>
        </p:nvSpPr>
        <p:spPr>
          <a:xfrm>
            <a:off x="702527" y="1793487"/>
            <a:ext cx="13481824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This VPC (</a:t>
            </a:r>
            <a:r>
              <a:rPr lang="en-US" altLang="en-US" sz="2000" dirty="0">
                <a:latin typeface="Arial Unicode MS"/>
              </a:rPr>
              <a:t>10.0.0.0/16</a:t>
            </a:r>
            <a:r>
              <a:rPr lang="en-US" altLang="en-US" sz="2000" dirty="0"/>
              <a:t>) is designed for a </a:t>
            </a:r>
            <a:r>
              <a:rPr lang="en-US" altLang="en-US" sz="2000" b="1" dirty="0">
                <a:latin typeface="Arial" panose="020B0604020202020204" pitchFamily="34" charset="0"/>
              </a:rPr>
              <a:t>two-tier architecture</a:t>
            </a:r>
            <a:r>
              <a:rPr lang="en-US" altLang="en-US" sz="2000" dirty="0">
                <a:latin typeface="Arial" panose="020B0604020202020204" pitchFamily="34" charset="0"/>
              </a:rPr>
              <a:t>, separating </a:t>
            </a:r>
            <a:r>
              <a:rPr lang="en-US" altLang="en-US" sz="2000" b="1" dirty="0">
                <a:latin typeface="Arial" panose="020B0604020202020204" pitchFamily="34" charset="0"/>
              </a:rPr>
              <a:t>public-facing</a:t>
            </a:r>
            <a:r>
              <a:rPr lang="en-US" altLang="en-US" sz="2000" dirty="0">
                <a:latin typeface="Arial" panose="020B0604020202020204" pitchFamily="34" charset="0"/>
              </a:rPr>
              <a:t> resources from </a:t>
            </a:r>
            <a:r>
              <a:rPr lang="en-US" altLang="en-US" sz="2000" b="1" dirty="0">
                <a:latin typeface="Arial" panose="020B0604020202020204" pitchFamily="34" charset="0"/>
              </a:rPr>
              <a:t>private</a:t>
            </a:r>
            <a:r>
              <a:rPr lang="en-US" altLang="en-US" sz="2000" dirty="0">
                <a:latin typeface="Arial" panose="020B0604020202020204" pitchFamily="34" charset="0"/>
              </a:rPr>
              <a:t> ones for security and scalability.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Subnets: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Public: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 Unicode MS"/>
              </a:rPr>
              <a:t>10.0.1.0/24</a:t>
            </a:r>
            <a:r>
              <a:rPr lang="en-US" altLang="en-US" sz="2000" dirty="0"/>
              <a:t> (us-east-1a), </a:t>
            </a:r>
            <a:r>
              <a:rPr lang="en-US" altLang="en-US" sz="2000" dirty="0">
                <a:latin typeface="Arial Unicode MS"/>
              </a:rPr>
              <a:t>10.0.2.0/24</a:t>
            </a:r>
            <a:r>
              <a:rPr lang="en-US" altLang="en-US" sz="2000" dirty="0"/>
              <a:t> (us-east-1b) – host internet-accessible services (ECS frontend).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Private: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 Unicode MS"/>
              </a:rPr>
              <a:t>10.0.3.0/24</a:t>
            </a:r>
            <a:r>
              <a:rPr lang="en-US" altLang="en-US" sz="2000" dirty="0"/>
              <a:t> (us-east-1a), </a:t>
            </a:r>
            <a:r>
              <a:rPr lang="en-US" altLang="en-US" sz="2000" dirty="0">
                <a:latin typeface="Arial Unicode MS"/>
              </a:rPr>
              <a:t>10.0.4.0/24</a:t>
            </a:r>
            <a:r>
              <a:rPr lang="en-US" altLang="en-US" sz="2000" dirty="0"/>
              <a:t> (us-east-1b) – reserved for backend/API and future RDS.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Routing: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Public Route Table:</a:t>
            </a:r>
            <a:r>
              <a:rPr lang="en-US" altLang="en-US" sz="2000" dirty="0">
                <a:latin typeface="Arial" panose="020B0604020202020204" pitchFamily="34" charset="0"/>
              </a:rPr>
              <a:t> Internet via IGW.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Private Route Table:</a:t>
            </a:r>
            <a:r>
              <a:rPr lang="en-US" altLang="en-US" sz="2000" dirty="0">
                <a:latin typeface="Arial" panose="020B0604020202020204" pitchFamily="34" charset="0"/>
              </a:rPr>
              <a:t> Outbound internet via NAT Gateway.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Network Components: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Internet Gateway:</a:t>
            </a:r>
            <a:r>
              <a:rPr lang="en-US" altLang="en-US" sz="2000" dirty="0">
                <a:latin typeface="Arial" panose="020B0604020202020204" pitchFamily="34" charset="0"/>
              </a:rPr>
              <a:t> For public subnet access.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rial" panose="020B0604020202020204" pitchFamily="34" charset="0"/>
              </a:rPr>
              <a:t>NAT Gateway:</a:t>
            </a:r>
            <a:r>
              <a:rPr lang="en-US" altLang="en-US" sz="2000" dirty="0">
                <a:latin typeface="Arial" panose="020B0604020202020204" pitchFamily="34" charset="0"/>
              </a:rPr>
              <a:t> For private subnet outbound traffic without exposing them directly to the internet.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Key Point:</a:t>
            </a:r>
            <a:r>
              <a:rPr lang="en-US" altLang="en-US" sz="2000" dirty="0">
                <a:latin typeface="Arial" panose="020B0604020202020204" pitchFamily="34" charset="0"/>
              </a:rPr>
              <a:t> This setup ensures public services are reachable while backend components remain isolated inside private subnets.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AC596-ACE8-DBB8-1007-2A821B952A60}"/>
              </a:ext>
            </a:extLst>
          </p:cNvPr>
          <p:cNvSpPr txBox="1"/>
          <p:nvPr/>
        </p:nvSpPr>
        <p:spPr>
          <a:xfrm>
            <a:off x="3529671" y="483530"/>
            <a:ext cx="709217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VPC 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4E5B0-FE22-6628-9808-D1F95837F0DC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90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9F5401-5B6E-309B-70E4-B2DF5AF56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03" y="1037071"/>
            <a:ext cx="12728511" cy="6884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B9F0E-CCF9-BEB3-B943-63305536FB5B}"/>
              </a:ext>
            </a:extLst>
          </p:cNvPr>
          <p:cNvSpPr txBox="1"/>
          <p:nvPr/>
        </p:nvSpPr>
        <p:spPr>
          <a:xfrm>
            <a:off x="3847171" y="267630"/>
            <a:ext cx="709217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VPC 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DF509-8718-EFE9-A344-2C5A72BCCA4A}"/>
              </a:ext>
            </a:extLst>
          </p:cNvPr>
          <p:cNvSpPr txBox="1"/>
          <p:nvPr/>
        </p:nvSpPr>
        <p:spPr>
          <a:xfrm>
            <a:off x="12573000" y="7800752"/>
            <a:ext cx="2057400" cy="3711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By Group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046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2797</Words>
  <Application>Microsoft Office PowerPoint</Application>
  <PresentationFormat>Custom</PresentationFormat>
  <Paragraphs>332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Unicode MS</vt:lpstr>
      <vt:lpstr>Arial</vt:lpstr>
      <vt:lpstr>Courier New</vt:lpstr>
      <vt:lpstr>Inter</vt:lpstr>
      <vt:lpstr>Inter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MD KAIF</dc:creator>
  <cp:lastModifiedBy>Hushng fikrat Muhibullah</cp:lastModifiedBy>
  <cp:revision>19</cp:revision>
  <dcterms:created xsi:type="dcterms:W3CDTF">2025-08-12T21:59:37Z</dcterms:created>
  <dcterms:modified xsi:type="dcterms:W3CDTF">2025-08-14T21:52:18Z</dcterms:modified>
</cp:coreProperties>
</file>